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docProps/core.xml" ContentType="application/vnd.openxmlformats-package.core-properties+xml"/>
  <Override PartName="/ppt/presentation.xml" ContentType="application/vnd.openxmlformats-officedocument.presentationml.presentation.main+xml"/>
  <Override PartName="/ppt/metadata" ContentType="application/binary"/>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custom-properties" Target="docProps/custom.xml"/><Relationship Id="rId2" Type="http://schemas.openxmlformats.org/officeDocument/2006/relationships/officeDocument" Target="ppt/presentation.xml"/><Relationship Id="rId1"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6858000" cx="12192000"/>
  <p:notesSz cx="6858000" cy="9144000"/>
  <p:embeddedFontLst>
    <p:embeddedFont>
      <p:font typeface="Play"/>
      <p:regular r:id="rId23"/>
      <p:bold r:id="rId24"/>
    </p:embeddedFont>
    <p:embeddedFont>
      <p:font typeface="Arim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9" roundtripDataSignature="AMtx7mgJxP0cfthr00cGQOoGRDHhqyhuz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6" Type="http://schemas.openxmlformats.org/officeDocument/2006/relationships/font" Target="fonts/Arimo-bold.fntdata"/><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1" Type="http://schemas.openxmlformats.org/officeDocument/2006/relationships/slide" Target="slides/slide17.xml"/><Relationship Id="rId3" Type="http://schemas.openxmlformats.org/officeDocument/2006/relationships/slideMaster" Target="slideMasters/slideMaster1.xml"/><Relationship Id="rId25" Type="http://schemas.openxmlformats.org/officeDocument/2006/relationships/font" Target="fonts/Arimo-regular.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0" Type="http://schemas.openxmlformats.org/officeDocument/2006/relationships/slide" Target="slides/slide16.xml"/><Relationship Id="rId2" Type="http://schemas.openxmlformats.org/officeDocument/2006/relationships/presProps" Target="presProps.xml"/><Relationship Id="rId29" Type="http://customschemas.google.com/relationships/presentationmetadata" Target="metadata"/><Relationship Id="rId16" Type="http://schemas.openxmlformats.org/officeDocument/2006/relationships/slide" Target="slides/slide12.xml"/><Relationship Id="rId24" Type="http://schemas.openxmlformats.org/officeDocument/2006/relationships/font" Target="fonts/Play-bold.fntdata"/><Relationship Id="rId1" Type="http://schemas.openxmlformats.org/officeDocument/2006/relationships/theme" Target="theme/theme1.xml"/><Relationship Id="rId6" Type="http://schemas.openxmlformats.org/officeDocument/2006/relationships/slide" Target="slides/slide2.xml"/><Relationship Id="rId11" Type="http://schemas.openxmlformats.org/officeDocument/2006/relationships/slide" Target="slides/slide7.xml"/><Relationship Id="rId32" Type="http://schemas.openxmlformats.org/officeDocument/2006/relationships/customXml" Target="../customXml/item3.xml"/><Relationship Id="rId23" Type="http://schemas.openxmlformats.org/officeDocument/2006/relationships/font" Target="fonts/Play-regular.fntdata"/><Relationship Id="rId28" Type="http://schemas.openxmlformats.org/officeDocument/2006/relationships/font" Target="fonts/Arimo-boldItalic.fntdata"/><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ustomXml" Target="../customXml/item2.xml"/><Relationship Id="rId22" Type="http://schemas.openxmlformats.org/officeDocument/2006/relationships/slide" Target="slides/slide18.xml"/><Relationship Id="rId4" Type="http://schemas.openxmlformats.org/officeDocument/2006/relationships/notesMaster" Target="notesMasters/notesMaster1.xml"/><Relationship Id="rId9" Type="http://schemas.openxmlformats.org/officeDocument/2006/relationships/slide" Target="slides/slide5.xml"/><Relationship Id="rId27" Type="http://schemas.openxmlformats.org/officeDocument/2006/relationships/font" Target="fonts/Arimo-italic.fntdata"/><Relationship Id="rId14" Type="http://schemas.openxmlformats.org/officeDocument/2006/relationships/slide" Target="slides/slide10.xml"/><Relationship Id="rId30" Type="http://schemas.openxmlformats.org/officeDocument/2006/relationships/customXml" Target="../customXml/item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3" name="Google Shape;213;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5" name="Google Shape;225;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9" name="Google Shape;239;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1" name="Google Shape;251;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2" name="Google Shape;262;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5" name="Google Shape;275;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7" name="Google Shape;287;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0" name="Google Shape;300;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2" name="Google Shape;31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9" name="Google Shape;8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5" name="Google Shape;10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9" name="Google Shape;11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5" name="Google Shape;13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2" name="Google Shape;152;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5" name="Google Shape;16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1" name="Google Shape;181;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5" name="Google Shape;195;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Play"/>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 name="Shape 21"/>
        <p:cNvGrpSpPr/>
        <p:nvPr/>
      </p:nvGrpSpPr>
      <p:grpSpPr>
        <a:xfrm>
          <a:off x="0" y="0"/>
          <a:ext cx="0" cy="0"/>
          <a:chOff x="0" y="0"/>
          <a:chExt cx="0" cy="0"/>
        </a:xfrm>
      </p:grpSpPr>
      <p:sp>
        <p:nvSpPr>
          <p:cNvPr id="22" name="Google Shape;22;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 name="Shape 26"/>
        <p:cNvGrpSpPr/>
        <p:nvPr/>
      </p:nvGrpSpPr>
      <p:grpSpPr>
        <a:xfrm>
          <a:off x="0" y="0"/>
          <a:ext cx="0" cy="0"/>
          <a:chOff x="0" y="0"/>
          <a:chExt cx="0" cy="0"/>
        </a:xfrm>
      </p:grpSpPr>
      <p:sp>
        <p:nvSpPr>
          <p:cNvPr id="27" name="Google Shape;27;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1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Play"/>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757575"/>
              </a:buClr>
              <a:buSzPts val="2400"/>
              <a:buNone/>
              <a:defRPr sz="2400">
                <a:solidFill>
                  <a:srgbClr val="757575"/>
                </a:solidFill>
              </a:defRPr>
            </a:lvl1pPr>
            <a:lvl2pPr indent="-228600" lvl="1" marL="914400" algn="l">
              <a:lnSpc>
                <a:spcPct val="90000"/>
              </a:lnSpc>
              <a:spcBef>
                <a:spcPts val="500"/>
              </a:spcBef>
              <a:spcAft>
                <a:spcPts val="0"/>
              </a:spcAft>
              <a:buClr>
                <a:srgbClr val="757575"/>
              </a:buClr>
              <a:buSzPts val="2000"/>
              <a:buNone/>
              <a:defRPr sz="2000">
                <a:solidFill>
                  <a:srgbClr val="757575"/>
                </a:solidFill>
              </a:defRPr>
            </a:lvl2pPr>
            <a:lvl3pPr indent="-228600" lvl="2" marL="1371600" algn="l">
              <a:lnSpc>
                <a:spcPct val="90000"/>
              </a:lnSpc>
              <a:spcBef>
                <a:spcPts val="500"/>
              </a:spcBef>
              <a:spcAft>
                <a:spcPts val="0"/>
              </a:spcAft>
              <a:buClr>
                <a:srgbClr val="757575"/>
              </a:buClr>
              <a:buSzPts val="1800"/>
              <a:buNone/>
              <a:defRPr sz="1800">
                <a:solidFill>
                  <a:srgbClr val="757575"/>
                </a:solidFill>
              </a:defRPr>
            </a:lvl3pPr>
            <a:lvl4pPr indent="-228600" lvl="3" marL="1828800" algn="l">
              <a:lnSpc>
                <a:spcPct val="90000"/>
              </a:lnSpc>
              <a:spcBef>
                <a:spcPts val="500"/>
              </a:spcBef>
              <a:spcAft>
                <a:spcPts val="0"/>
              </a:spcAft>
              <a:buClr>
                <a:srgbClr val="757575"/>
              </a:buClr>
              <a:buSzPts val="1600"/>
              <a:buNone/>
              <a:defRPr sz="1600">
                <a:solidFill>
                  <a:srgbClr val="757575"/>
                </a:solidFill>
              </a:defRPr>
            </a:lvl4pPr>
            <a:lvl5pPr indent="-228600" lvl="4" marL="2286000" algn="l">
              <a:lnSpc>
                <a:spcPct val="90000"/>
              </a:lnSpc>
              <a:spcBef>
                <a:spcPts val="500"/>
              </a:spcBef>
              <a:spcAft>
                <a:spcPts val="0"/>
              </a:spcAft>
              <a:buClr>
                <a:srgbClr val="757575"/>
              </a:buClr>
              <a:buSzPts val="1600"/>
              <a:buNone/>
              <a:defRPr sz="1600">
                <a:solidFill>
                  <a:srgbClr val="757575"/>
                </a:solidFill>
              </a:defRPr>
            </a:lvl5pPr>
            <a:lvl6pPr indent="-228600" lvl="5" marL="2743200" algn="l">
              <a:lnSpc>
                <a:spcPct val="90000"/>
              </a:lnSpc>
              <a:spcBef>
                <a:spcPts val="500"/>
              </a:spcBef>
              <a:spcAft>
                <a:spcPts val="0"/>
              </a:spcAft>
              <a:buClr>
                <a:srgbClr val="757575"/>
              </a:buClr>
              <a:buSzPts val="1600"/>
              <a:buNone/>
              <a:defRPr sz="1600">
                <a:solidFill>
                  <a:srgbClr val="757575"/>
                </a:solidFill>
              </a:defRPr>
            </a:lvl6pPr>
            <a:lvl7pPr indent="-228600" lvl="6" marL="3200400" algn="l">
              <a:lnSpc>
                <a:spcPct val="90000"/>
              </a:lnSpc>
              <a:spcBef>
                <a:spcPts val="500"/>
              </a:spcBef>
              <a:spcAft>
                <a:spcPts val="0"/>
              </a:spcAft>
              <a:buClr>
                <a:srgbClr val="757575"/>
              </a:buClr>
              <a:buSzPts val="1600"/>
              <a:buNone/>
              <a:defRPr sz="1600">
                <a:solidFill>
                  <a:srgbClr val="757575"/>
                </a:solidFill>
              </a:defRPr>
            </a:lvl7pPr>
            <a:lvl8pPr indent="-228600" lvl="7" marL="3657600" algn="l">
              <a:lnSpc>
                <a:spcPct val="90000"/>
              </a:lnSpc>
              <a:spcBef>
                <a:spcPts val="500"/>
              </a:spcBef>
              <a:spcAft>
                <a:spcPts val="0"/>
              </a:spcAft>
              <a:buClr>
                <a:srgbClr val="757575"/>
              </a:buClr>
              <a:buSzPts val="1600"/>
              <a:buNone/>
              <a:defRPr sz="1600">
                <a:solidFill>
                  <a:srgbClr val="757575"/>
                </a:solidFill>
              </a:defRPr>
            </a:lvl8pPr>
            <a:lvl9pPr indent="-228600" lvl="8" marL="4114800" algn="l">
              <a:lnSpc>
                <a:spcPct val="90000"/>
              </a:lnSpc>
              <a:spcBef>
                <a:spcPts val="500"/>
              </a:spcBef>
              <a:spcAft>
                <a:spcPts val="0"/>
              </a:spcAft>
              <a:buClr>
                <a:srgbClr val="757575"/>
              </a:buClr>
              <a:buSzPts val="1600"/>
              <a:buNone/>
              <a:defRPr sz="1600">
                <a:solidFill>
                  <a:srgbClr val="757575"/>
                </a:solidFill>
              </a:defRPr>
            </a:lvl9pPr>
          </a:lstStyle>
          <a:p/>
        </p:txBody>
      </p:sp>
      <p:sp>
        <p:nvSpPr>
          <p:cNvPr id="35" name="Google Shape;35;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1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1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2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 name="Google Shape;48;p2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2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2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2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3"/>
          <p:cNvSpPr/>
          <p:nvPr>
            <p:ph idx="2" type="pic"/>
          </p:nvPr>
        </p:nvSpPr>
        <p:spPr>
          <a:xfrm>
            <a:off x="5183188" y="987425"/>
            <a:ext cx="6172200" cy="4873625"/>
          </a:xfrm>
          <a:prstGeom prst="rect">
            <a:avLst/>
          </a:prstGeom>
          <a:noFill/>
          <a:ln>
            <a:noFill/>
          </a:ln>
        </p:spPr>
      </p:sp>
      <p:sp>
        <p:nvSpPr>
          <p:cNvPr id="64" name="Google Shape;64;p2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Play"/>
              <a:buNone/>
              <a:defRPr b="0" i="0" sz="4400" u="none" cap="none" strike="noStrike">
                <a:solidFill>
                  <a:schemeClr val="dk1"/>
                </a:solidFill>
                <a:latin typeface="Play"/>
                <a:ea typeface="Play"/>
                <a:cs typeface="Play"/>
                <a:sym typeface="Pl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7575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 name="Google Shape;9;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7575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26"/>
          <p:cNvSpPr txBox="1"/>
          <p:nvPr/>
        </p:nvSpPr>
        <p:spPr>
          <a:xfrm>
            <a:off x="7945120" y="3075057"/>
            <a:ext cx="2920992"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Arial"/>
                <a:ea typeface="Arial"/>
                <a:cs typeface="Arial"/>
                <a:sym typeface="Arial"/>
              </a:rPr>
              <a:t>User Guide</a:t>
            </a:r>
            <a:endParaRPr b="0" i="0" sz="1400" u="none" cap="none" strike="noStrike">
              <a:solidFill>
                <a:srgbClr val="000000"/>
              </a:solidFill>
              <a:latin typeface="Arial"/>
              <a:ea typeface="Arial"/>
              <a:cs typeface="Arial"/>
              <a:sym typeface="Arial"/>
            </a:endParaRPr>
          </a:p>
        </p:txBody>
      </p:sp>
      <p:sp>
        <p:nvSpPr>
          <p:cNvPr id="85" name="Google Shape;85;p26"/>
          <p:cNvSpPr txBox="1"/>
          <p:nvPr/>
        </p:nvSpPr>
        <p:spPr>
          <a:xfrm>
            <a:off x="9144166" y="6350000"/>
            <a:ext cx="5229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v1.3</a:t>
            </a:r>
            <a:endParaRPr b="0" i="0" sz="1400" u="none" cap="none" strike="noStrike">
              <a:solidFill>
                <a:srgbClr val="000000"/>
              </a:solidFill>
              <a:latin typeface="Arial"/>
              <a:ea typeface="Arial"/>
              <a:cs typeface="Arial"/>
              <a:sym typeface="Arial"/>
            </a:endParaRPr>
          </a:p>
        </p:txBody>
      </p:sp>
      <p:pic>
        <p:nvPicPr>
          <p:cNvPr id="86" name="Google Shape;86;p26"/>
          <p:cNvPicPr preferRelativeResize="0"/>
          <p:nvPr/>
        </p:nvPicPr>
        <p:blipFill rotWithShape="1">
          <a:blip r:embed="rId3">
            <a:alphaModFix/>
          </a:blip>
          <a:srcRect b="0" l="0" r="0" t="0"/>
          <a:stretch/>
        </p:blipFill>
        <p:spPr>
          <a:xfrm>
            <a:off x="-1" y="-60160"/>
            <a:ext cx="6918159" cy="691815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27"/>
          <p:cNvPicPr preferRelativeResize="0"/>
          <p:nvPr/>
        </p:nvPicPr>
        <p:blipFill rotWithShape="1">
          <a:blip r:embed="rId3">
            <a:alphaModFix/>
          </a:blip>
          <a:srcRect b="0" l="0" r="0" t="0"/>
          <a:stretch/>
        </p:blipFill>
        <p:spPr>
          <a:xfrm>
            <a:off x="-36173" y="126041"/>
            <a:ext cx="7306267" cy="6559242"/>
          </a:xfrm>
          <a:prstGeom prst="rect">
            <a:avLst/>
          </a:prstGeom>
          <a:noFill/>
          <a:ln>
            <a:noFill/>
          </a:ln>
        </p:spPr>
      </p:pic>
      <p:sp>
        <p:nvSpPr>
          <p:cNvPr id="216" name="Google Shape;216;p27"/>
          <p:cNvSpPr/>
          <p:nvPr/>
        </p:nvSpPr>
        <p:spPr>
          <a:xfrm>
            <a:off x="8671560" y="393599"/>
            <a:ext cx="3363628" cy="553998"/>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The </a:t>
            </a:r>
            <a:r>
              <a:rPr b="1" i="0" lang="en-US" sz="1000" u="none" cap="none" strike="noStrike">
                <a:solidFill>
                  <a:srgbClr val="000000"/>
                </a:solidFill>
                <a:latin typeface="Arial"/>
                <a:ea typeface="Arial"/>
                <a:cs typeface="Arial"/>
                <a:sym typeface="Arial"/>
              </a:rPr>
              <a:t>Energy Forecast – One-off </a:t>
            </a:r>
            <a:r>
              <a:rPr b="0" i="0" lang="en-US" sz="1000" u="none" cap="none" strike="noStrike">
                <a:solidFill>
                  <a:srgbClr val="000000"/>
                </a:solidFill>
                <a:latin typeface="Arial"/>
                <a:ea typeface="Arial"/>
                <a:cs typeface="Arial"/>
                <a:sym typeface="Arial"/>
              </a:rPr>
              <a:t>enables users to input essential information about a solar park for one-time energy forecasting. </a:t>
            </a:r>
            <a:endParaRPr b="0" i="0" sz="1400" u="none" cap="none" strike="noStrike">
              <a:solidFill>
                <a:srgbClr val="000000"/>
              </a:solidFill>
              <a:latin typeface="Arial"/>
              <a:ea typeface="Arial"/>
              <a:cs typeface="Arial"/>
              <a:sym typeface="Arial"/>
            </a:endParaRPr>
          </a:p>
        </p:txBody>
      </p:sp>
      <p:cxnSp>
        <p:nvCxnSpPr>
          <p:cNvPr id="217" name="Google Shape;217;p27"/>
          <p:cNvCxnSpPr>
            <a:stCxn id="216" idx="1"/>
          </p:cNvCxnSpPr>
          <p:nvPr/>
        </p:nvCxnSpPr>
        <p:spPr>
          <a:xfrm rot="10800000">
            <a:off x="4068960" y="619898"/>
            <a:ext cx="4602600" cy="50700"/>
          </a:xfrm>
          <a:prstGeom prst="straightConnector1">
            <a:avLst/>
          </a:prstGeom>
          <a:noFill/>
          <a:ln cap="flat" cmpd="sng" w="19050">
            <a:solidFill>
              <a:schemeClr val="accent1"/>
            </a:solidFill>
            <a:prstDash val="solid"/>
            <a:miter lim="800000"/>
            <a:headEnd len="sm" w="sm" type="none"/>
            <a:tailEnd len="med" w="med" type="triangle"/>
          </a:ln>
        </p:spPr>
      </p:cxnSp>
      <p:sp>
        <p:nvSpPr>
          <p:cNvPr id="218" name="Google Shape;218;p27"/>
          <p:cNvSpPr/>
          <p:nvPr/>
        </p:nvSpPr>
        <p:spPr>
          <a:xfrm>
            <a:off x="8575040" y="2732502"/>
            <a:ext cx="3363628" cy="1169551"/>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Users can utilize the interactive map to visually locate their site, then enter the </a:t>
            </a:r>
            <a:r>
              <a:rPr b="1" i="0" lang="en-US" sz="1000" u="none" cap="none" strike="noStrike">
                <a:solidFill>
                  <a:srgbClr val="000000"/>
                </a:solidFill>
                <a:latin typeface="Arial"/>
                <a:ea typeface="Arial"/>
                <a:cs typeface="Arial"/>
                <a:sym typeface="Arial"/>
              </a:rPr>
              <a:t>latitude</a:t>
            </a:r>
            <a:r>
              <a:rPr b="0" i="0" lang="en-US" sz="1000" u="none" cap="none" strike="noStrike">
                <a:solidFill>
                  <a:srgbClr val="000000"/>
                </a:solidFill>
                <a:latin typeface="Arial"/>
                <a:ea typeface="Arial"/>
                <a:cs typeface="Arial"/>
                <a:sym typeface="Arial"/>
              </a:rPr>
              <a:t>, </a:t>
            </a:r>
            <a:r>
              <a:rPr b="1" i="0" lang="en-US" sz="1000" u="none" cap="none" strike="noStrike">
                <a:solidFill>
                  <a:srgbClr val="000000"/>
                </a:solidFill>
                <a:latin typeface="Arial"/>
                <a:ea typeface="Arial"/>
                <a:cs typeface="Arial"/>
                <a:sym typeface="Arial"/>
              </a:rPr>
              <a:t>longitude</a:t>
            </a:r>
            <a:r>
              <a:rPr b="0" i="0" lang="en-US" sz="1000" u="none" cap="none" strike="noStrike">
                <a:solidFill>
                  <a:srgbClr val="000000"/>
                </a:solidFill>
                <a:latin typeface="Arial"/>
                <a:ea typeface="Arial"/>
                <a:cs typeface="Arial"/>
                <a:sym typeface="Arial"/>
              </a:rPr>
              <a:t>, and </a:t>
            </a:r>
            <a:r>
              <a:rPr b="1" i="0" lang="en-US" sz="1000" u="none" cap="none" strike="noStrike">
                <a:solidFill>
                  <a:srgbClr val="000000"/>
                </a:solidFill>
                <a:latin typeface="Arial"/>
                <a:ea typeface="Arial"/>
                <a:cs typeface="Arial"/>
                <a:sym typeface="Arial"/>
              </a:rPr>
              <a:t>elevation</a:t>
            </a:r>
            <a:r>
              <a:rPr b="0" i="0" lang="en-US" sz="1000" u="none" cap="none" strike="noStrike">
                <a:solidFill>
                  <a:srgbClr val="000000"/>
                </a:solidFill>
                <a:latin typeface="Arial"/>
                <a:ea typeface="Arial"/>
                <a:cs typeface="Arial"/>
                <a:sym typeface="Arial"/>
              </a:rPr>
              <a:t> on the right-hand side to specify the exact location. Below the map, they provide the </a:t>
            </a:r>
            <a:r>
              <a:rPr b="1" i="0" lang="en-US" sz="1000" u="none" cap="none" strike="noStrike">
                <a:solidFill>
                  <a:srgbClr val="000000"/>
                </a:solidFill>
                <a:latin typeface="Arial"/>
                <a:ea typeface="Arial"/>
                <a:cs typeface="Arial"/>
                <a:sym typeface="Arial"/>
              </a:rPr>
              <a:t>panel tilt</a:t>
            </a:r>
            <a:r>
              <a:rPr b="0" i="0" lang="en-US" sz="1000" u="none" cap="none" strike="noStrike">
                <a:solidFill>
                  <a:srgbClr val="000000"/>
                </a:solidFill>
                <a:latin typeface="Arial"/>
                <a:ea typeface="Arial"/>
                <a:cs typeface="Arial"/>
                <a:sym typeface="Arial"/>
              </a:rPr>
              <a:t> and </a:t>
            </a:r>
            <a:r>
              <a:rPr b="1" i="0" lang="en-US" sz="1000" u="none" cap="none" strike="noStrike">
                <a:solidFill>
                  <a:srgbClr val="000000"/>
                </a:solidFill>
                <a:latin typeface="Arial"/>
                <a:ea typeface="Arial"/>
                <a:cs typeface="Arial"/>
                <a:sym typeface="Arial"/>
              </a:rPr>
              <a:t>azimuth</a:t>
            </a:r>
            <a:r>
              <a:rPr b="0" i="0" lang="en-US" sz="1000" u="none" cap="none" strike="noStrike">
                <a:solidFill>
                  <a:srgbClr val="000000"/>
                </a:solidFill>
                <a:latin typeface="Arial"/>
                <a:ea typeface="Arial"/>
                <a:cs typeface="Arial"/>
                <a:sym typeface="Arial"/>
              </a:rPr>
              <a:t> angles, select a </a:t>
            </a:r>
            <a:r>
              <a:rPr b="1" i="0" lang="en-US" sz="1000" u="none" cap="none" strike="noStrike">
                <a:solidFill>
                  <a:srgbClr val="000000"/>
                </a:solidFill>
                <a:latin typeface="Arial"/>
                <a:ea typeface="Arial"/>
                <a:cs typeface="Arial"/>
                <a:sym typeface="Arial"/>
              </a:rPr>
              <a:t>tracking type</a:t>
            </a:r>
            <a:r>
              <a:rPr b="0" i="0" lang="en-US" sz="1000" u="none" cap="none" strike="noStrike">
                <a:solidFill>
                  <a:srgbClr val="000000"/>
                </a:solidFill>
                <a:latin typeface="Arial"/>
                <a:ea typeface="Arial"/>
                <a:cs typeface="Arial"/>
                <a:sym typeface="Arial"/>
              </a:rPr>
              <a:t> (fixed, single-axis, or dual-axis), and input the </a:t>
            </a:r>
            <a:r>
              <a:rPr b="1" i="0" lang="en-US" sz="1000" u="none" cap="none" strike="noStrike">
                <a:solidFill>
                  <a:srgbClr val="000000"/>
                </a:solidFill>
                <a:latin typeface="Arial"/>
                <a:ea typeface="Arial"/>
                <a:cs typeface="Arial"/>
                <a:sym typeface="Arial"/>
              </a:rPr>
              <a:t>DC capacity</a:t>
            </a:r>
            <a:r>
              <a:rPr b="0" i="0" lang="en-US" sz="1000" u="none" cap="none" strike="noStrike">
                <a:solidFill>
                  <a:srgbClr val="000000"/>
                </a:solidFill>
                <a:latin typeface="Arial"/>
                <a:ea typeface="Arial"/>
                <a:cs typeface="Arial"/>
                <a:sym typeface="Arial"/>
              </a:rPr>
              <a:t> in kilowatts.</a:t>
            </a:r>
            <a:endParaRPr b="0" i="0" sz="1400" u="none" cap="none" strike="noStrike">
              <a:solidFill>
                <a:srgbClr val="000000"/>
              </a:solidFill>
              <a:latin typeface="Arial"/>
              <a:ea typeface="Arial"/>
              <a:cs typeface="Arial"/>
              <a:sym typeface="Arial"/>
            </a:endParaRPr>
          </a:p>
        </p:txBody>
      </p:sp>
      <p:sp>
        <p:nvSpPr>
          <p:cNvPr id="219" name="Google Shape;219;p27"/>
          <p:cNvSpPr/>
          <p:nvPr/>
        </p:nvSpPr>
        <p:spPr>
          <a:xfrm>
            <a:off x="8524240" y="6084740"/>
            <a:ext cx="3363628" cy="707886"/>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Once all fields are completed, users can click </a:t>
            </a:r>
            <a:r>
              <a:rPr b="1" i="0" lang="en-US" sz="1000" u="none" cap="none" strike="noStrike">
                <a:solidFill>
                  <a:srgbClr val="000000"/>
                </a:solidFill>
                <a:latin typeface="Arial"/>
                <a:ea typeface="Arial"/>
                <a:cs typeface="Arial"/>
                <a:sym typeface="Arial"/>
              </a:rPr>
              <a:t>SEND</a:t>
            </a:r>
            <a:r>
              <a:rPr b="0" i="0" lang="en-US" sz="1000" u="none" cap="none" strike="noStrike">
                <a:solidFill>
                  <a:srgbClr val="000000"/>
                </a:solidFill>
                <a:latin typeface="Arial"/>
                <a:ea typeface="Arial"/>
                <a:cs typeface="Arial"/>
                <a:sym typeface="Arial"/>
              </a:rPr>
              <a:t> to generate the forecast or </a:t>
            </a:r>
            <a:r>
              <a:rPr b="1" i="0" lang="en-US" sz="1000" u="none" cap="none" strike="noStrike">
                <a:solidFill>
                  <a:srgbClr val="000000"/>
                </a:solidFill>
                <a:latin typeface="Arial"/>
                <a:ea typeface="Arial"/>
                <a:cs typeface="Arial"/>
                <a:sym typeface="Arial"/>
              </a:rPr>
              <a:t>CLEAR</a:t>
            </a:r>
            <a:r>
              <a:rPr b="0" i="0" lang="en-US" sz="1000" u="none" cap="none" strike="noStrike">
                <a:solidFill>
                  <a:srgbClr val="000000"/>
                </a:solidFill>
                <a:latin typeface="Arial"/>
                <a:ea typeface="Arial"/>
                <a:cs typeface="Arial"/>
                <a:sym typeface="Arial"/>
              </a:rPr>
              <a:t> to reset the form. Accurate entries are key to producing reliable and optimized results.</a:t>
            </a:r>
            <a:endParaRPr b="0" i="0" sz="1400" u="none" cap="none" strike="noStrike">
              <a:solidFill>
                <a:srgbClr val="000000"/>
              </a:solidFill>
              <a:latin typeface="Arial"/>
              <a:ea typeface="Arial"/>
              <a:cs typeface="Arial"/>
              <a:sym typeface="Arial"/>
            </a:endParaRPr>
          </a:p>
        </p:txBody>
      </p:sp>
      <p:cxnSp>
        <p:nvCxnSpPr>
          <p:cNvPr id="220" name="Google Shape;220;p27"/>
          <p:cNvCxnSpPr>
            <a:stCxn id="218" idx="1"/>
          </p:cNvCxnSpPr>
          <p:nvPr/>
        </p:nvCxnSpPr>
        <p:spPr>
          <a:xfrm flipH="1">
            <a:off x="7167740" y="3317278"/>
            <a:ext cx="1407300" cy="8940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221" name="Google Shape;221;p27"/>
          <p:cNvCxnSpPr>
            <a:stCxn id="219" idx="1"/>
          </p:cNvCxnSpPr>
          <p:nvPr/>
        </p:nvCxnSpPr>
        <p:spPr>
          <a:xfrm flipH="1">
            <a:off x="7167940" y="6438683"/>
            <a:ext cx="1356300" cy="246600"/>
          </a:xfrm>
          <a:prstGeom prst="straightConnector1">
            <a:avLst/>
          </a:prstGeom>
          <a:noFill/>
          <a:ln cap="flat" cmpd="sng" w="19050">
            <a:solidFill>
              <a:schemeClr val="accent1"/>
            </a:solidFill>
            <a:prstDash val="solid"/>
            <a:miter lim="800000"/>
            <a:headEnd len="sm" w="sm" type="none"/>
            <a:tailEnd len="med" w="med" type="triangle"/>
          </a:ln>
        </p:spPr>
      </p:cxnSp>
      <p:sp>
        <p:nvSpPr>
          <p:cNvPr id="222" name="Google Shape;222;p27"/>
          <p:cNvSpPr/>
          <p:nvPr/>
        </p:nvSpPr>
        <p:spPr>
          <a:xfrm>
            <a:off x="132080" y="2657568"/>
            <a:ext cx="6861002" cy="3580672"/>
          </a:xfrm>
          <a:prstGeom prst="rect">
            <a:avLst/>
          </a:prstGeom>
          <a:noFill/>
          <a:ln cap="flat" cmpd="sng" w="25400">
            <a:solidFill>
              <a:srgbClr val="08283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28"/>
          <p:cNvPicPr preferRelativeResize="0"/>
          <p:nvPr/>
        </p:nvPicPr>
        <p:blipFill rotWithShape="1">
          <a:blip r:embed="rId3">
            <a:alphaModFix/>
          </a:blip>
          <a:srcRect b="0" l="0" r="0" t="0"/>
          <a:stretch/>
        </p:blipFill>
        <p:spPr>
          <a:xfrm>
            <a:off x="0" y="0"/>
            <a:ext cx="5465873" cy="6858000"/>
          </a:xfrm>
          <a:prstGeom prst="rect">
            <a:avLst/>
          </a:prstGeom>
          <a:noFill/>
          <a:ln>
            <a:noFill/>
          </a:ln>
        </p:spPr>
      </p:pic>
      <p:sp>
        <p:nvSpPr>
          <p:cNvPr id="228" name="Google Shape;228;p28"/>
          <p:cNvSpPr/>
          <p:nvPr/>
        </p:nvSpPr>
        <p:spPr>
          <a:xfrm>
            <a:off x="7167880" y="2412441"/>
            <a:ext cx="4699668" cy="1223412"/>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050"/>
              <a:buFont typeface="Arial"/>
              <a:buNone/>
            </a:pPr>
            <a:r>
              <a:rPr b="0" i="0" lang="en-US" sz="1050" u="none" cap="none" strike="noStrike">
                <a:solidFill>
                  <a:srgbClr val="000000"/>
                </a:solidFill>
                <a:latin typeface="Arial"/>
                <a:ea typeface="Arial"/>
                <a:cs typeface="Arial"/>
                <a:sym typeface="Arial"/>
              </a:rPr>
              <a:t>To begin, users enter the </a:t>
            </a:r>
            <a:r>
              <a:rPr b="1" i="0" lang="en-US" sz="1050" u="none" cap="none" strike="noStrike">
                <a:solidFill>
                  <a:srgbClr val="000000"/>
                </a:solidFill>
                <a:latin typeface="Arial"/>
                <a:ea typeface="Arial"/>
                <a:cs typeface="Arial"/>
                <a:sym typeface="Arial"/>
              </a:rPr>
              <a:t>latitude</a:t>
            </a:r>
            <a:r>
              <a:rPr b="0" i="0" lang="en-US" sz="1050" u="none" cap="none" strike="noStrike">
                <a:solidFill>
                  <a:srgbClr val="000000"/>
                </a:solidFill>
                <a:latin typeface="Arial"/>
                <a:ea typeface="Arial"/>
                <a:cs typeface="Arial"/>
                <a:sym typeface="Arial"/>
              </a:rPr>
              <a:t>, </a:t>
            </a:r>
            <a:r>
              <a:rPr b="1" i="0" lang="en-US" sz="1050" u="none" cap="none" strike="noStrike">
                <a:solidFill>
                  <a:srgbClr val="000000"/>
                </a:solidFill>
                <a:latin typeface="Arial"/>
                <a:ea typeface="Arial"/>
                <a:cs typeface="Arial"/>
                <a:sym typeface="Arial"/>
              </a:rPr>
              <a:t>longitude</a:t>
            </a:r>
            <a:r>
              <a:rPr b="0" i="0" lang="en-US" sz="1050" u="none" cap="none" strike="noStrike">
                <a:solidFill>
                  <a:srgbClr val="000000"/>
                </a:solidFill>
                <a:latin typeface="Arial"/>
                <a:ea typeface="Arial"/>
                <a:cs typeface="Arial"/>
                <a:sym typeface="Arial"/>
              </a:rPr>
              <a:t>, and </a:t>
            </a:r>
            <a:r>
              <a:rPr b="1" i="0" lang="en-US" sz="1050" u="none" cap="none" strike="noStrike">
                <a:solidFill>
                  <a:srgbClr val="000000"/>
                </a:solidFill>
                <a:latin typeface="Arial"/>
                <a:ea typeface="Arial"/>
                <a:cs typeface="Arial"/>
                <a:sym typeface="Arial"/>
              </a:rPr>
              <a:t>elevation</a:t>
            </a:r>
            <a:r>
              <a:rPr b="0" i="0" lang="en-US" sz="1050" u="none" cap="none" strike="noStrike">
                <a:solidFill>
                  <a:srgbClr val="000000"/>
                </a:solidFill>
                <a:latin typeface="Arial"/>
                <a:ea typeface="Arial"/>
                <a:cs typeface="Arial"/>
                <a:sym typeface="Arial"/>
              </a:rPr>
              <a:t> of their solar park on the right-hand panel, using the map for visual reference. Below the map, the </a:t>
            </a:r>
            <a:r>
              <a:rPr b="1" i="0" lang="en-US" sz="1050" u="none" cap="none" strike="noStrike">
                <a:solidFill>
                  <a:srgbClr val="000000"/>
                </a:solidFill>
                <a:latin typeface="Arial"/>
                <a:ea typeface="Arial"/>
                <a:cs typeface="Arial"/>
                <a:sym typeface="Arial"/>
              </a:rPr>
              <a:t>Template Upload</a:t>
            </a:r>
            <a:r>
              <a:rPr b="0" i="0" lang="en-US" sz="1050" u="none" cap="none" strike="noStrike">
                <a:solidFill>
                  <a:srgbClr val="000000"/>
                </a:solidFill>
                <a:latin typeface="Arial"/>
                <a:ea typeface="Arial"/>
                <a:cs typeface="Arial"/>
                <a:sym typeface="Arial"/>
              </a:rPr>
              <a:t> section guides users through the process of uploading their historical data. The CSV must include two columns—</a:t>
            </a:r>
            <a:r>
              <a:rPr b="1" i="0" lang="en-US" sz="1050" u="none" cap="none" strike="noStrike">
                <a:solidFill>
                  <a:srgbClr val="000000"/>
                </a:solidFill>
                <a:latin typeface="Arial"/>
                <a:ea typeface="Arial"/>
                <a:cs typeface="Arial"/>
                <a:sym typeface="Arial"/>
              </a:rPr>
              <a:t>time_utc</a:t>
            </a:r>
            <a:r>
              <a:rPr b="0" i="0" lang="en-US" sz="1050" u="none" cap="none" strike="noStrike">
                <a:solidFill>
                  <a:srgbClr val="000000"/>
                </a:solidFill>
                <a:latin typeface="Arial"/>
                <a:ea typeface="Arial"/>
                <a:cs typeface="Arial"/>
                <a:sym typeface="Arial"/>
              </a:rPr>
              <a:t> and </a:t>
            </a:r>
            <a:r>
              <a:rPr b="1" i="0" lang="en-US" sz="1050" u="none" cap="none" strike="noStrike">
                <a:solidFill>
                  <a:srgbClr val="000000"/>
                </a:solidFill>
                <a:latin typeface="Arial"/>
                <a:ea typeface="Arial"/>
                <a:cs typeface="Arial"/>
                <a:sym typeface="Arial"/>
              </a:rPr>
              <a:t>total_production_active_power_kW</a:t>
            </a:r>
            <a:r>
              <a:rPr b="0" i="0" lang="en-US" sz="1050" u="none" cap="none" strike="noStrike">
                <a:solidFill>
                  <a:srgbClr val="000000"/>
                </a:solidFill>
                <a:latin typeface="Arial"/>
                <a:ea typeface="Arial"/>
                <a:cs typeface="Arial"/>
                <a:sym typeface="Arial"/>
              </a:rPr>
              <a:t>—with values formatted precisely according to the instructions.</a:t>
            </a:r>
            <a:endParaRPr b="0" i="0" sz="1400" u="none" cap="none" strike="noStrike">
              <a:solidFill>
                <a:srgbClr val="000000"/>
              </a:solidFill>
              <a:latin typeface="Arial"/>
              <a:ea typeface="Arial"/>
              <a:cs typeface="Arial"/>
              <a:sym typeface="Arial"/>
            </a:endParaRPr>
          </a:p>
        </p:txBody>
      </p:sp>
      <p:cxnSp>
        <p:nvCxnSpPr>
          <p:cNvPr id="229" name="Google Shape;229;p28"/>
          <p:cNvCxnSpPr/>
          <p:nvPr/>
        </p:nvCxnSpPr>
        <p:spPr>
          <a:xfrm flipH="1">
            <a:off x="5113050" y="2924700"/>
            <a:ext cx="1965900" cy="198900"/>
          </a:xfrm>
          <a:prstGeom prst="straightConnector1">
            <a:avLst/>
          </a:prstGeom>
          <a:noFill/>
          <a:ln cap="flat" cmpd="sng" w="19050">
            <a:solidFill>
              <a:schemeClr val="accent1"/>
            </a:solidFill>
            <a:prstDash val="solid"/>
            <a:miter lim="800000"/>
            <a:headEnd len="sm" w="sm" type="none"/>
            <a:tailEnd len="med" w="med" type="triangle"/>
          </a:ln>
        </p:spPr>
      </p:cxnSp>
      <p:sp>
        <p:nvSpPr>
          <p:cNvPr id="230" name="Google Shape;230;p28"/>
          <p:cNvSpPr/>
          <p:nvPr/>
        </p:nvSpPr>
        <p:spPr>
          <a:xfrm>
            <a:off x="7167880" y="306095"/>
            <a:ext cx="4699668" cy="900246"/>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050"/>
              <a:buFont typeface="Arial"/>
              <a:buNone/>
            </a:pPr>
            <a:r>
              <a:rPr b="0" i="0" lang="en-US" sz="1050" u="none" cap="none" strike="noStrike">
                <a:solidFill>
                  <a:srgbClr val="000000"/>
                </a:solidFill>
                <a:latin typeface="Arial"/>
                <a:ea typeface="Arial"/>
                <a:cs typeface="Arial"/>
                <a:sym typeface="Arial"/>
              </a:rPr>
              <a:t>The </a:t>
            </a:r>
            <a:r>
              <a:rPr b="1" i="0" lang="en-US" sz="1050" u="none" cap="none" strike="noStrike">
                <a:solidFill>
                  <a:srgbClr val="000000"/>
                </a:solidFill>
                <a:latin typeface="Arial"/>
                <a:ea typeface="Arial"/>
                <a:cs typeface="Arial"/>
                <a:sym typeface="Arial"/>
              </a:rPr>
              <a:t>Annual Solar Forecast Training</a:t>
            </a:r>
            <a:r>
              <a:rPr b="0" i="0" lang="en-US" sz="1050" u="none" cap="none" strike="noStrike">
                <a:solidFill>
                  <a:srgbClr val="000000"/>
                </a:solidFill>
                <a:latin typeface="Arial"/>
                <a:ea typeface="Arial"/>
                <a:cs typeface="Arial"/>
                <a:sym typeface="Arial"/>
              </a:rPr>
              <a:t> section allows users to train a machine learning model for their solar park using historical data. This service provides ongoing, site-specific energy forecasts and requires users to upload solar irradiance and energy data via a standardized CSV template.</a:t>
            </a:r>
            <a:endParaRPr b="0" i="0" sz="1400" u="none" cap="none" strike="noStrike">
              <a:solidFill>
                <a:srgbClr val="000000"/>
              </a:solidFill>
              <a:latin typeface="Arial"/>
              <a:ea typeface="Arial"/>
              <a:cs typeface="Arial"/>
              <a:sym typeface="Arial"/>
            </a:endParaRPr>
          </a:p>
        </p:txBody>
      </p:sp>
      <p:cxnSp>
        <p:nvCxnSpPr>
          <p:cNvPr id="231" name="Google Shape;231;p28"/>
          <p:cNvCxnSpPr>
            <a:stCxn id="230" idx="1"/>
          </p:cNvCxnSpPr>
          <p:nvPr/>
        </p:nvCxnSpPr>
        <p:spPr>
          <a:xfrm flipH="1">
            <a:off x="5201980" y="756218"/>
            <a:ext cx="1965900" cy="267900"/>
          </a:xfrm>
          <a:prstGeom prst="straightConnector1">
            <a:avLst/>
          </a:prstGeom>
          <a:noFill/>
          <a:ln cap="flat" cmpd="sng" w="19050">
            <a:solidFill>
              <a:schemeClr val="accent1"/>
            </a:solidFill>
            <a:prstDash val="solid"/>
            <a:miter lim="800000"/>
            <a:headEnd len="sm" w="sm" type="none"/>
            <a:tailEnd len="med" w="med" type="triangle"/>
          </a:ln>
        </p:spPr>
      </p:cxnSp>
      <p:sp>
        <p:nvSpPr>
          <p:cNvPr id="232" name="Google Shape;232;p28"/>
          <p:cNvSpPr/>
          <p:nvPr/>
        </p:nvSpPr>
        <p:spPr>
          <a:xfrm>
            <a:off x="71120" y="6321335"/>
            <a:ext cx="3264362" cy="577041"/>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050"/>
              <a:buFont typeface="Arial"/>
              <a:buNone/>
            </a:pPr>
            <a:r>
              <a:rPr b="0" i="0" lang="en-US" sz="1050" u="none" cap="none" strike="noStrike">
                <a:solidFill>
                  <a:srgbClr val="000000"/>
                </a:solidFill>
                <a:latin typeface="Arial"/>
                <a:ea typeface="Arial"/>
                <a:cs typeface="Arial"/>
                <a:sym typeface="Arial"/>
              </a:rPr>
              <a:t>The platform provides tools to </a:t>
            </a:r>
            <a:r>
              <a:rPr b="1" i="0" lang="en-US" sz="1050" u="none" cap="none" strike="noStrike">
                <a:solidFill>
                  <a:srgbClr val="000000"/>
                </a:solidFill>
                <a:latin typeface="Arial"/>
                <a:ea typeface="Arial"/>
                <a:cs typeface="Arial"/>
                <a:sym typeface="Arial"/>
              </a:rPr>
              <a:t>download</a:t>
            </a:r>
            <a:r>
              <a:rPr b="0" i="0" lang="en-US" sz="1050" u="none" cap="none" strike="noStrike">
                <a:solidFill>
                  <a:srgbClr val="000000"/>
                </a:solidFill>
                <a:latin typeface="Arial"/>
                <a:ea typeface="Arial"/>
                <a:cs typeface="Arial"/>
                <a:sym typeface="Arial"/>
              </a:rPr>
              <a:t> and </a:t>
            </a:r>
            <a:r>
              <a:rPr b="1" i="0" lang="en-US" sz="1050" u="none" cap="none" strike="noStrike">
                <a:solidFill>
                  <a:srgbClr val="000000"/>
                </a:solidFill>
                <a:latin typeface="Arial"/>
                <a:ea typeface="Arial"/>
                <a:cs typeface="Arial"/>
                <a:sym typeface="Arial"/>
              </a:rPr>
              <a:t>validate</a:t>
            </a:r>
            <a:r>
              <a:rPr b="0" i="0" lang="en-US" sz="1050" u="none" cap="none" strike="noStrike">
                <a:solidFill>
                  <a:srgbClr val="000000"/>
                </a:solidFill>
                <a:latin typeface="Arial"/>
                <a:ea typeface="Arial"/>
                <a:cs typeface="Arial"/>
                <a:sym typeface="Arial"/>
              </a:rPr>
              <a:t> the template before upload. Only validated data can be used to generate forecasts. </a:t>
            </a:r>
            <a:endParaRPr b="0" i="0" sz="1400" u="none" cap="none" strike="noStrike">
              <a:solidFill>
                <a:srgbClr val="000000"/>
              </a:solidFill>
              <a:latin typeface="Arial"/>
              <a:ea typeface="Arial"/>
              <a:cs typeface="Arial"/>
              <a:sym typeface="Arial"/>
            </a:endParaRPr>
          </a:p>
        </p:txBody>
      </p:sp>
      <p:cxnSp>
        <p:nvCxnSpPr>
          <p:cNvPr id="233" name="Google Shape;233;p28"/>
          <p:cNvCxnSpPr>
            <a:stCxn id="232" idx="0"/>
          </p:cNvCxnSpPr>
          <p:nvPr/>
        </p:nvCxnSpPr>
        <p:spPr>
          <a:xfrm rot="10800000">
            <a:off x="899001" y="6178235"/>
            <a:ext cx="804300" cy="143100"/>
          </a:xfrm>
          <a:prstGeom prst="straightConnector1">
            <a:avLst/>
          </a:prstGeom>
          <a:noFill/>
          <a:ln cap="flat" cmpd="sng" w="19050">
            <a:solidFill>
              <a:schemeClr val="accent1"/>
            </a:solidFill>
            <a:prstDash val="solid"/>
            <a:miter lim="800000"/>
            <a:headEnd len="sm" w="sm" type="none"/>
            <a:tailEnd len="med" w="med" type="triangle"/>
          </a:ln>
        </p:spPr>
      </p:cxnSp>
      <p:sp>
        <p:nvSpPr>
          <p:cNvPr id="234" name="Google Shape;234;p28"/>
          <p:cNvSpPr/>
          <p:nvPr/>
        </p:nvSpPr>
        <p:spPr>
          <a:xfrm>
            <a:off x="6925132" y="6178113"/>
            <a:ext cx="4699668" cy="415498"/>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050"/>
              <a:buFont typeface="Arial"/>
              <a:buNone/>
            </a:pPr>
            <a:r>
              <a:rPr b="0" i="0" lang="en-US" sz="1050" u="none" cap="none" strike="noStrike">
                <a:solidFill>
                  <a:srgbClr val="000000"/>
                </a:solidFill>
                <a:latin typeface="Arial"/>
                <a:ea typeface="Arial"/>
                <a:cs typeface="Arial"/>
                <a:sym typeface="Arial"/>
              </a:rPr>
              <a:t>Once ready, users drag and drop the file into the upload area, then click </a:t>
            </a:r>
            <a:r>
              <a:rPr b="1" i="0" lang="en-US" sz="1050" u="none" cap="none" strike="noStrike">
                <a:solidFill>
                  <a:srgbClr val="000000"/>
                </a:solidFill>
                <a:latin typeface="Arial"/>
                <a:ea typeface="Arial"/>
                <a:cs typeface="Arial"/>
                <a:sym typeface="Arial"/>
              </a:rPr>
              <a:t>ORDER</a:t>
            </a:r>
            <a:r>
              <a:rPr b="0" i="0" lang="en-US" sz="1050" u="none" cap="none" strike="noStrike">
                <a:solidFill>
                  <a:srgbClr val="000000"/>
                </a:solidFill>
                <a:latin typeface="Arial"/>
                <a:ea typeface="Arial"/>
                <a:cs typeface="Arial"/>
                <a:sym typeface="Arial"/>
              </a:rPr>
              <a:t> to initiate the training process. Or </a:t>
            </a:r>
            <a:r>
              <a:rPr b="1" i="0" lang="en-US" sz="1050" u="none" cap="none" strike="noStrike">
                <a:solidFill>
                  <a:srgbClr val="000000"/>
                </a:solidFill>
                <a:latin typeface="Arial"/>
                <a:ea typeface="Arial"/>
                <a:cs typeface="Arial"/>
                <a:sym typeface="Arial"/>
              </a:rPr>
              <a:t>CLEAR</a:t>
            </a:r>
            <a:r>
              <a:rPr b="0" i="0" lang="en-US" sz="1050" u="none" cap="none" strike="noStrike">
                <a:solidFill>
                  <a:srgbClr val="000000"/>
                </a:solidFill>
                <a:latin typeface="Arial"/>
                <a:ea typeface="Arial"/>
                <a:cs typeface="Arial"/>
                <a:sym typeface="Arial"/>
              </a:rPr>
              <a:t> to create a new.</a:t>
            </a:r>
            <a:endParaRPr b="0" i="0" sz="1400" u="none" cap="none" strike="noStrike">
              <a:solidFill>
                <a:srgbClr val="000000"/>
              </a:solidFill>
              <a:latin typeface="Arial"/>
              <a:ea typeface="Arial"/>
              <a:cs typeface="Arial"/>
              <a:sym typeface="Arial"/>
            </a:endParaRPr>
          </a:p>
        </p:txBody>
      </p:sp>
      <p:cxnSp>
        <p:nvCxnSpPr>
          <p:cNvPr id="235" name="Google Shape;235;p28"/>
          <p:cNvCxnSpPr>
            <a:stCxn id="234" idx="1"/>
          </p:cNvCxnSpPr>
          <p:nvPr/>
        </p:nvCxnSpPr>
        <p:spPr>
          <a:xfrm flipH="1">
            <a:off x="5201932" y="6385862"/>
            <a:ext cx="1723200" cy="288600"/>
          </a:xfrm>
          <a:prstGeom prst="straightConnector1">
            <a:avLst/>
          </a:prstGeom>
          <a:noFill/>
          <a:ln cap="flat" cmpd="sng" w="19050">
            <a:solidFill>
              <a:schemeClr val="accent1"/>
            </a:solidFill>
            <a:prstDash val="solid"/>
            <a:miter lim="800000"/>
            <a:headEnd len="sm" w="sm" type="none"/>
            <a:tailEnd len="med" w="med" type="triangle"/>
          </a:ln>
        </p:spPr>
      </p:cxnSp>
      <p:sp>
        <p:nvSpPr>
          <p:cNvPr id="236" name="Google Shape;236;p28"/>
          <p:cNvSpPr/>
          <p:nvPr/>
        </p:nvSpPr>
        <p:spPr>
          <a:xfrm>
            <a:off x="111759" y="1923560"/>
            <a:ext cx="5090173" cy="3908280"/>
          </a:xfrm>
          <a:prstGeom prst="rect">
            <a:avLst/>
          </a:prstGeom>
          <a:noFill/>
          <a:ln cap="flat" cmpd="sng" w="25400">
            <a:solidFill>
              <a:srgbClr val="08283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29"/>
          <p:cNvPicPr preferRelativeResize="0"/>
          <p:nvPr/>
        </p:nvPicPr>
        <p:blipFill rotWithShape="1">
          <a:blip r:embed="rId3">
            <a:alphaModFix/>
          </a:blip>
          <a:srcRect b="0" l="0" r="0" t="0"/>
          <a:stretch/>
        </p:blipFill>
        <p:spPr>
          <a:xfrm>
            <a:off x="500440" y="82652"/>
            <a:ext cx="7366000" cy="6799092"/>
          </a:xfrm>
          <a:prstGeom prst="rect">
            <a:avLst/>
          </a:prstGeom>
          <a:noFill/>
          <a:ln>
            <a:noFill/>
          </a:ln>
        </p:spPr>
      </p:pic>
      <p:sp>
        <p:nvSpPr>
          <p:cNvPr id="242" name="Google Shape;242;p29"/>
          <p:cNvSpPr txBox="1"/>
          <p:nvPr/>
        </p:nvSpPr>
        <p:spPr>
          <a:xfrm>
            <a:off x="7797800" y="537567"/>
            <a:ext cx="4081780" cy="86177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The </a:t>
            </a:r>
            <a:r>
              <a:rPr b="1" i="0" lang="en-US" sz="1000" u="none" cap="none" strike="noStrike">
                <a:solidFill>
                  <a:srgbClr val="000000"/>
                </a:solidFill>
                <a:latin typeface="Arial"/>
                <a:ea typeface="Arial"/>
                <a:cs typeface="Arial"/>
                <a:sym typeface="Arial"/>
              </a:rPr>
              <a:t>Annual Solar Park Forecast</a:t>
            </a:r>
            <a:r>
              <a:rPr b="0" i="0" lang="en-US" sz="1000" u="none" cap="none" strike="noStrike">
                <a:solidFill>
                  <a:srgbClr val="000000"/>
                </a:solidFill>
                <a:latin typeface="Arial"/>
                <a:ea typeface="Arial"/>
                <a:cs typeface="Arial"/>
                <a:sym typeface="Arial"/>
              </a:rPr>
              <a:t> interface enables users to generate yearly energy predictions by entering specific solar park details. This method uses site characteristics—like location and panel configuration—to simulate energy output.</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243" name="Google Shape;243;p29"/>
          <p:cNvSpPr txBox="1"/>
          <p:nvPr/>
        </p:nvSpPr>
        <p:spPr>
          <a:xfrm>
            <a:off x="7797800" y="2673330"/>
            <a:ext cx="4081780" cy="1015663"/>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Users must input the </a:t>
            </a:r>
            <a:r>
              <a:rPr b="1" i="0" lang="en-US" sz="1000" u="none" cap="none" strike="noStrike">
                <a:solidFill>
                  <a:srgbClr val="000000"/>
                </a:solidFill>
                <a:latin typeface="Arial"/>
                <a:ea typeface="Arial"/>
                <a:cs typeface="Arial"/>
                <a:sym typeface="Arial"/>
              </a:rPr>
              <a:t>latitude</a:t>
            </a:r>
            <a:r>
              <a:rPr b="0" i="0" lang="en-US" sz="1000" u="none" cap="none" strike="noStrike">
                <a:solidFill>
                  <a:srgbClr val="000000"/>
                </a:solidFill>
                <a:latin typeface="Arial"/>
                <a:ea typeface="Arial"/>
                <a:cs typeface="Arial"/>
                <a:sym typeface="Arial"/>
              </a:rPr>
              <a:t>, </a:t>
            </a:r>
            <a:r>
              <a:rPr b="1" i="0" lang="en-US" sz="1000" u="none" cap="none" strike="noStrike">
                <a:solidFill>
                  <a:srgbClr val="000000"/>
                </a:solidFill>
                <a:latin typeface="Arial"/>
                <a:ea typeface="Arial"/>
                <a:cs typeface="Arial"/>
                <a:sym typeface="Arial"/>
              </a:rPr>
              <a:t>longitude</a:t>
            </a:r>
            <a:r>
              <a:rPr b="0" i="0" lang="en-US" sz="1000" u="none" cap="none" strike="noStrike">
                <a:solidFill>
                  <a:srgbClr val="000000"/>
                </a:solidFill>
                <a:latin typeface="Arial"/>
                <a:ea typeface="Arial"/>
                <a:cs typeface="Arial"/>
                <a:sym typeface="Arial"/>
              </a:rPr>
              <a:t>, and </a:t>
            </a:r>
            <a:r>
              <a:rPr b="1" i="0" lang="en-US" sz="1000" u="none" cap="none" strike="noStrike">
                <a:solidFill>
                  <a:srgbClr val="000000"/>
                </a:solidFill>
                <a:latin typeface="Arial"/>
                <a:ea typeface="Arial"/>
                <a:cs typeface="Arial"/>
                <a:sym typeface="Arial"/>
              </a:rPr>
              <a:t>elevation</a:t>
            </a:r>
            <a:r>
              <a:rPr b="0" i="0" lang="en-US" sz="1000" u="none" cap="none" strike="noStrike">
                <a:solidFill>
                  <a:srgbClr val="000000"/>
                </a:solidFill>
                <a:latin typeface="Arial"/>
                <a:ea typeface="Arial"/>
                <a:cs typeface="Arial"/>
                <a:sym typeface="Arial"/>
              </a:rPr>
              <a:t> of their site using the right-hand form, with a map provided for spatial reference. Additional inputs include </a:t>
            </a:r>
            <a:r>
              <a:rPr b="1" i="0" lang="en-US" sz="1000" u="none" cap="none" strike="noStrike">
                <a:solidFill>
                  <a:srgbClr val="000000"/>
                </a:solidFill>
                <a:latin typeface="Arial"/>
                <a:ea typeface="Arial"/>
                <a:cs typeface="Arial"/>
                <a:sym typeface="Arial"/>
              </a:rPr>
              <a:t>tilt</a:t>
            </a:r>
            <a:r>
              <a:rPr b="0" i="0" lang="en-US" sz="1000" u="none" cap="none" strike="noStrike">
                <a:solidFill>
                  <a:srgbClr val="000000"/>
                </a:solidFill>
                <a:latin typeface="Arial"/>
                <a:ea typeface="Arial"/>
                <a:cs typeface="Arial"/>
                <a:sym typeface="Arial"/>
              </a:rPr>
              <a:t> and </a:t>
            </a:r>
            <a:r>
              <a:rPr b="1" i="0" lang="en-US" sz="1000" u="none" cap="none" strike="noStrike">
                <a:solidFill>
                  <a:srgbClr val="000000"/>
                </a:solidFill>
                <a:latin typeface="Arial"/>
                <a:ea typeface="Arial"/>
                <a:cs typeface="Arial"/>
                <a:sym typeface="Arial"/>
              </a:rPr>
              <a:t>azimuth</a:t>
            </a:r>
            <a:r>
              <a:rPr b="0" i="0" lang="en-US" sz="1000" u="none" cap="none" strike="noStrike">
                <a:solidFill>
                  <a:srgbClr val="000000"/>
                </a:solidFill>
                <a:latin typeface="Arial"/>
                <a:ea typeface="Arial"/>
                <a:cs typeface="Arial"/>
                <a:sym typeface="Arial"/>
              </a:rPr>
              <a:t> angles, as well as the </a:t>
            </a:r>
            <a:r>
              <a:rPr b="1" i="0" lang="en-US" sz="1000" u="none" cap="none" strike="noStrike">
                <a:solidFill>
                  <a:srgbClr val="000000"/>
                </a:solidFill>
                <a:latin typeface="Arial"/>
                <a:ea typeface="Arial"/>
                <a:cs typeface="Arial"/>
                <a:sym typeface="Arial"/>
              </a:rPr>
              <a:t>tracking type</a:t>
            </a:r>
            <a:r>
              <a:rPr b="0" i="0" lang="en-US" sz="1000" u="none" cap="none" strike="noStrike">
                <a:solidFill>
                  <a:srgbClr val="000000"/>
                </a:solidFill>
                <a:latin typeface="Arial"/>
                <a:ea typeface="Arial"/>
                <a:cs typeface="Arial"/>
                <a:sym typeface="Arial"/>
              </a:rPr>
              <a:t> (fixed, single-axis, or dual-axis) and </a:t>
            </a:r>
            <a:r>
              <a:rPr b="1" i="0" lang="en-US" sz="1000" u="none" cap="none" strike="noStrike">
                <a:solidFill>
                  <a:srgbClr val="000000"/>
                </a:solidFill>
                <a:latin typeface="Arial"/>
                <a:ea typeface="Arial"/>
                <a:cs typeface="Arial"/>
                <a:sym typeface="Arial"/>
              </a:rPr>
              <a:t>system capacity</a:t>
            </a:r>
            <a:r>
              <a:rPr b="0" i="0" lang="en-US" sz="1000" u="none" cap="none" strike="noStrike">
                <a:solidFill>
                  <a:srgbClr val="000000"/>
                </a:solidFill>
                <a:latin typeface="Arial"/>
                <a:ea typeface="Arial"/>
                <a:cs typeface="Arial"/>
                <a:sym typeface="Arial"/>
              </a:rPr>
              <a:t> in kilowatts. These details help tailor forecasts to the unique conditions of each installation.</a:t>
            </a:r>
            <a:endParaRPr b="0" i="0" sz="1400" u="none" cap="none" strike="noStrike">
              <a:solidFill>
                <a:srgbClr val="000000"/>
              </a:solidFill>
              <a:latin typeface="Arial"/>
              <a:ea typeface="Arial"/>
              <a:cs typeface="Arial"/>
              <a:sym typeface="Arial"/>
            </a:endParaRPr>
          </a:p>
        </p:txBody>
      </p:sp>
      <p:sp>
        <p:nvSpPr>
          <p:cNvPr id="244" name="Google Shape;244;p29"/>
          <p:cNvSpPr txBox="1"/>
          <p:nvPr/>
        </p:nvSpPr>
        <p:spPr>
          <a:xfrm>
            <a:off x="2849880" y="6197322"/>
            <a:ext cx="3037840" cy="55399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Once complete, users can click </a:t>
            </a:r>
            <a:r>
              <a:rPr b="1" i="0" lang="en-US" sz="1000" u="none" cap="none" strike="noStrike">
                <a:solidFill>
                  <a:srgbClr val="000000"/>
                </a:solidFill>
                <a:latin typeface="Arial"/>
                <a:ea typeface="Arial"/>
                <a:cs typeface="Arial"/>
                <a:sym typeface="Arial"/>
              </a:rPr>
              <a:t>SEND</a:t>
            </a:r>
            <a:r>
              <a:rPr b="0" i="0" lang="en-US" sz="1000" u="none" cap="none" strike="noStrike">
                <a:solidFill>
                  <a:srgbClr val="000000"/>
                </a:solidFill>
                <a:latin typeface="Arial"/>
                <a:ea typeface="Arial"/>
                <a:cs typeface="Arial"/>
                <a:sym typeface="Arial"/>
              </a:rPr>
              <a:t> to submit the forecast request or </a:t>
            </a:r>
            <a:r>
              <a:rPr b="1" i="0" lang="en-US" sz="1000" u="none" cap="none" strike="noStrike">
                <a:solidFill>
                  <a:srgbClr val="000000"/>
                </a:solidFill>
                <a:latin typeface="Arial"/>
                <a:ea typeface="Arial"/>
                <a:cs typeface="Arial"/>
                <a:sym typeface="Arial"/>
              </a:rPr>
              <a:t>CLEAR</a:t>
            </a:r>
            <a:r>
              <a:rPr b="0" i="0" lang="en-US" sz="1000" u="none" cap="none" strike="noStrike">
                <a:solidFill>
                  <a:srgbClr val="000000"/>
                </a:solidFill>
                <a:latin typeface="Arial"/>
                <a:ea typeface="Arial"/>
                <a:cs typeface="Arial"/>
                <a:sym typeface="Arial"/>
              </a:rPr>
              <a:t> to reset the form. </a:t>
            </a:r>
            <a:endParaRPr b="0" i="0" sz="1400" u="none" cap="none" strike="noStrike">
              <a:solidFill>
                <a:srgbClr val="000000"/>
              </a:solidFill>
              <a:latin typeface="Arial"/>
              <a:ea typeface="Arial"/>
              <a:cs typeface="Arial"/>
              <a:sym typeface="Arial"/>
            </a:endParaRPr>
          </a:p>
        </p:txBody>
      </p:sp>
      <p:sp>
        <p:nvSpPr>
          <p:cNvPr id="245" name="Google Shape;245;p29"/>
          <p:cNvSpPr/>
          <p:nvPr/>
        </p:nvSpPr>
        <p:spPr>
          <a:xfrm>
            <a:off x="619760" y="2570480"/>
            <a:ext cx="6842760" cy="3520161"/>
          </a:xfrm>
          <a:prstGeom prst="rect">
            <a:avLst/>
          </a:prstGeom>
          <a:noFill/>
          <a:ln cap="flat" cmpd="sng" w="25400">
            <a:solidFill>
              <a:srgbClr val="08283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46" name="Google Shape;246;p29"/>
          <p:cNvCxnSpPr/>
          <p:nvPr/>
        </p:nvCxnSpPr>
        <p:spPr>
          <a:xfrm flipH="1">
            <a:off x="6797040" y="815924"/>
            <a:ext cx="1000760" cy="308119"/>
          </a:xfrm>
          <a:prstGeom prst="straightConnector1">
            <a:avLst/>
          </a:prstGeom>
          <a:noFill/>
          <a:ln cap="flat" cmpd="sng" w="19050">
            <a:solidFill>
              <a:schemeClr val="accent1"/>
            </a:solidFill>
            <a:prstDash val="solid"/>
            <a:miter lim="800000"/>
            <a:headEnd len="sm" w="sm" type="none"/>
            <a:tailEnd len="med" w="med" type="triangle"/>
          </a:ln>
        </p:spPr>
      </p:cxnSp>
      <p:cxnSp>
        <p:nvCxnSpPr>
          <p:cNvPr id="247" name="Google Shape;247;p29"/>
          <p:cNvCxnSpPr>
            <a:stCxn id="243" idx="1"/>
          </p:cNvCxnSpPr>
          <p:nvPr/>
        </p:nvCxnSpPr>
        <p:spPr>
          <a:xfrm flipH="1">
            <a:off x="7534400" y="3181162"/>
            <a:ext cx="263400" cy="3765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248" name="Google Shape;248;p29"/>
          <p:cNvCxnSpPr/>
          <p:nvPr/>
        </p:nvCxnSpPr>
        <p:spPr>
          <a:xfrm>
            <a:off x="5887720" y="6474321"/>
            <a:ext cx="538480" cy="0"/>
          </a:xfrm>
          <a:prstGeom prst="straightConnector1">
            <a:avLst/>
          </a:prstGeom>
          <a:noFill/>
          <a:ln cap="flat" cmpd="sng" w="19050">
            <a:solidFill>
              <a:schemeClr val="accent1"/>
            </a:solidFill>
            <a:prstDash val="solid"/>
            <a:miter lim="800000"/>
            <a:headEnd len="sm" w="sm"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30"/>
          <p:cNvPicPr preferRelativeResize="0"/>
          <p:nvPr/>
        </p:nvPicPr>
        <p:blipFill rotWithShape="1">
          <a:blip r:embed="rId3">
            <a:alphaModFix/>
          </a:blip>
          <a:srcRect b="0" l="0" r="0" t="0"/>
          <a:stretch/>
        </p:blipFill>
        <p:spPr>
          <a:xfrm>
            <a:off x="0" y="0"/>
            <a:ext cx="4779080" cy="6858000"/>
          </a:xfrm>
          <a:prstGeom prst="rect">
            <a:avLst/>
          </a:prstGeom>
          <a:noFill/>
          <a:ln>
            <a:noFill/>
          </a:ln>
        </p:spPr>
      </p:pic>
      <p:sp>
        <p:nvSpPr>
          <p:cNvPr id="254" name="Google Shape;254;p30"/>
          <p:cNvSpPr txBox="1"/>
          <p:nvPr/>
        </p:nvSpPr>
        <p:spPr>
          <a:xfrm>
            <a:off x="6375400" y="280658"/>
            <a:ext cx="5024120" cy="86177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The </a:t>
            </a:r>
            <a:r>
              <a:rPr b="1" i="0" lang="en-US" sz="1000" u="none" cap="none" strike="noStrike">
                <a:solidFill>
                  <a:srgbClr val="000000"/>
                </a:solidFill>
                <a:latin typeface="Arial"/>
                <a:ea typeface="Arial"/>
                <a:cs typeface="Arial"/>
                <a:sym typeface="Arial"/>
              </a:rPr>
              <a:t>2-day Wind Energy Forecast</a:t>
            </a:r>
            <a:r>
              <a:rPr b="0" i="0" lang="en-US" sz="1000" u="none" cap="none" strike="noStrike">
                <a:solidFill>
                  <a:srgbClr val="000000"/>
                </a:solidFill>
                <a:latin typeface="Arial"/>
                <a:ea typeface="Arial"/>
                <a:cs typeface="Arial"/>
                <a:sym typeface="Arial"/>
              </a:rPr>
              <a:t> page offers customized wind power forecasts with a 48-hour horizon. Users can either upload historical production data for tailored predictions or opt for standard forecasting using power curve models when no data is available. The system uses meteorological inputs and turbine-specific characteristics to generate accurate forecasts.</a:t>
            </a:r>
            <a:endParaRPr b="0" i="0" sz="1400" u="none" cap="none" strike="noStrike">
              <a:solidFill>
                <a:srgbClr val="000000"/>
              </a:solidFill>
              <a:latin typeface="Arial"/>
              <a:ea typeface="Arial"/>
              <a:cs typeface="Arial"/>
              <a:sym typeface="Arial"/>
            </a:endParaRPr>
          </a:p>
        </p:txBody>
      </p:sp>
      <p:sp>
        <p:nvSpPr>
          <p:cNvPr id="255" name="Google Shape;255;p30"/>
          <p:cNvSpPr txBox="1"/>
          <p:nvPr/>
        </p:nvSpPr>
        <p:spPr>
          <a:xfrm>
            <a:off x="6202680" y="2206633"/>
            <a:ext cx="4627880" cy="707886"/>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Two forecasting plans are available: a </a:t>
            </a:r>
            <a:r>
              <a:rPr b="1" i="0" lang="en-US" sz="1000" u="none" cap="none" strike="noStrike">
                <a:solidFill>
                  <a:srgbClr val="000000"/>
                </a:solidFill>
                <a:latin typeface="Arial"/>
                <a:ea typeface="Arial"/>
                <a:cs typeface="Arial"/>
                <a:sym typeface="Arial"/>
              </a:rPr>
              <a:t>One-Time Forecast </a:t>
            </a:r>
            <a:r>
              <a:rPr b="0" i="0" lang="en-US" sz="1000" u="none" cap="none" strike="noStrike">
                <a:solidFill>
                  <a:srgbClr val="000000"/>
                </a:solidFill>
                <a:latin typeface="Arial"/>
                <a:ea typeface="Arial"/>
                <a:cs typeface="Arial"/>
                <a:sym typeface="Arial"/>
              </a:rPr>
              <a:t>for short-term trial-based assessments, and an </a:t>
            </a:r>
            <a:r>
              <a:rPr b="1" i="0" lang="en-US" sz="1000" u="none" cap="none" strike="noStrike">
                <a:solidFill>
                  <a:srgbClr val="000000"/>
                </a:solidFill>
                <a:latin typeface="Arial"/>
                <a:ea typeface="Arial"/>
                <a:cs typeface="Arial"/>
                <a:sym typeface="Arial"/>
              </a:rPr>
              <a:t>Annual Subscription</a:t>
            </a:r>
            <a:r>
              <a:rPr b="0" i="0" lang="en-US" sz="1000" u="none" cap="none" strike="noStrike">
                <a:solidFill>
                  <a:srgbClr val="000000"/>
                </a:solidFill>
                <a:latin typeface="Arial"/>
                <a:ea typeface="Arial"/>
                <a:cs typeface="Arial"/>
                <a:sym typeface="Arial"/>
              </a:rPr>
              <a:t> for daily automated forecasts. Both options support informed planning and operational decision-making.</a:t>
            </a:r>
            <a:endParaRPr b="0" i="0" sz="1400" u="none" cap="none" strike="noStrike">
              <a:solidFill>
                <a:srgbClr val="000000"/>
              </a:solidFill>
              <a:latin typeface="Arial"/>
              <a:ea typeface="Arial"/>
              <a:cs typeface="Arial"/>
              <a:sym typeface="Arial"/>
            </a:endParaRPr>
          </a:p>
        </p:txBody>
      </p:sp>
      <p:sp>
        <p:nvSpPr>
          <p:cNvPr id="256" name="Google Shape;256;p30"/>
          <p:cNvSpPr txBox="1"/>
          <p:nvPr/>
        </p:nvSpPr>
        <p:spPr>
          <a:xfrm>
            <a:off x="7066280" y="5085914"/>
            <a:ext cx="4790440" cy="707886"/>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The interface also includes a </a:t>
            </a:r>
            <a:r>
              <a:rPr b="1" i="0" lang="en-US" sz="1000" u="none" cap="none" strike="noStrike">
                <a:solidFill>
                  <a:srgbClr val="000000"/>
                </a:solidFill>
                <a:latin typeface="Arial"/>
                <a:ea typeface="Arial"/>
                <a:cs typeface="Arial"/>
                <a:sym typeface="Arial"/>
              </a:rPr>
              <a:t>use case demonstration</a:t>
            </a:r>
            <a:r>
              <a:rPr b="0" i="0" lang="en-US" sz="1000" u="none" cap="none" strike="noStrike">
                <a:solidFill>
                  <a:srgbClr val="000000"/>
                </a:solidFill>
                <a:latin typeface="Arial"/>
                <a:ea typeface="Arial"/>
                <a:cs typeface="Arial"/>
                <a:sym typeface="Arial"/>
              </a:rPr>
              <a:t> from a wind farm in central Greece, showcasing real-world performance. Below this, two graphs visualize the </a:t>
            </a:r>
            <a:r>
              <a:rPr b="1" i="0" lang="en-US" sz="1000" u="none" cap="none" strike="noStrike">
                <a:solidFill>
                  <a:srgbClr val="000000"/>
                </a:solidFill>
                <a:latin typeface="Arial"/>
                <a:ea typeface="Arial"/>
                <a:cs typeface="Arial"/>
                <a:sym typeface="Arial"/>
              </a:rPr>
              <a:t>Power Production Forecast</a:t>
            </a:r>
            <a:r>
              <a:rPr b="0" i="0" lang="en-US" sz="1000" u="none" cap="none" strike="noStrike">
                <a:solidFill>
                  <a:srgbClr val="000000"/>
                </a:solidFill>
                <a:latin typeface="Arial"/>
                <a:ea typeface="Arial"/>
                <a:cs typeface="Arial"/>
                <a:sym typeface="Arial"/>
              </a:rPr>
              <a:t> (with wind power and speed over time) and </a:t>
            </a:r>
            <a:r>
              <a:rPr b="1" i="0" lang="en-US" sz="1000" u="none" cap="none" strike="noStrike">
                <a:solidFill>
                  <a:srgbClr val="000000"/>
                </a:solidFill>
                <a:latin typeface="Arial"/>
                <a:ea typeface="Arial"/>
                <a:cs typeface="Arial"/>
                <a:sym typeface="Arial"/>
              </a:rPr>
              <a:t>Actual vs. Predicted Power</a:t>
            </a:r>
            <a:r>
              <a:rPr b="0" i="0" lang="en-US" sz="1000" u="none" cap="none" strike="noStrike">
                <a:solidFill>
                  <a:srgbClr val="000000"/>
                </a:solidFill>
                <a:latin typeface="Arial"/>
                <a:ea typeface="Arial"/>
                <a:cs typeface="Arial"/>
                <a:sym typeface="Arial"/>
              </a:rPr>
              <a:t> to help users evaluate forecast accuracy.</a:t>
            </a:r>
            <a:endParaRPr b="0" i="0" sz="1400" u="none" cap="none" strike="noStrike">
              <a:solidFill>
                <a:srgbClr val="000000"/>
              </a:solidFill>
              <a:latin typeface="Arial"/>
              <a:ea typeface="Arial"/>
              <a:cs typeface="Arial"/>
              <a:sym typeface="Arial"/>
            </a:endParaRPr>
          </a:p>
        </p:txBody>
      </p:sp>
      <p:cxnSp>
        <p:nvCxnSpPr>
          <p:cNvPr id="257" name="Google Shape;257;p30"/>
          <p:cNvCxnSpPr>
            <a:stCxn id="254" idx="1"/>
          </p:cNvCxnSpPr>
          <p:nvPr/>
        </p:nvCxnSpPr>
        <p:spPr>
          <a:xfrm rot="10800000">
            <a:off x="1153300" y="572945"/>
            <a:ext cx="5222100" cy="1386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258" name="Google Shape;258;p30"/>
          <p:cNvCxnSpPr>
            <a:stCxn id="255" idx="1"/>
          </p:cNvCxnSpPr>
          <p:nvPr/>
        </p:nvCxnSpPr>
        <p:spPr>
          <a:xfrm rot="10800000">
            <a:off x="2524680" y="2560576"/>
            <a:ext cx="3678000" cy="0"/>
          </a:xfrm>
          <a:prstGeom prst="straightConnector1">
            <a:avLst/>
          </a:prstGeom>
          <a:noFill/>
          <a:ln cap="flat" cmpd="sng" w="19050">
            <a:solidFill>
              <a:schemeClr val="accent1"/>
            </a:solidFill>
            <a:prstDash val="solid"/>
            <a:miter lim="800000"/>
            <a:headEnd len="sm" w="sm" type="none"/>
            <a:tailEnd len="med" w="med" type="triangle"/>
          </a:ln>
        </p:spPr>
      </p:cxnSp>
      <p:cxnSp>
        <p:nvCxnSpPr>
          <p:cNvPr id="259" name="Google Shape;259;p30"/>
          <p:cNvCxnSpPr>
            <a:stCxn id="256" idx="1"/>
          </p:cNvCxnSpPr>
          <p:nvPr/>
        </p:nvCxnSpPr>
        <p:spPr>
          <a:xfrm rot="10800000">
            <a:off x="4737380" y="5318657"/>
            <a:ext cx="2328900" cy="121200"/>
          </a:xfrm>
          <a:prstGeom prst="straightConnector1">
            <a:avLst/>
          </a:prstGeom>
          <a:noFill/>
          <a:ln cap="flat" cmpd="sng" w="19050">
            <a:solidFill>
              <a:schemeClr val="accent1"/>
            </a:solidFill>
            <a:prstDash val="solid"/>
            <a:miter lim="800000"/>
            <a:headEnd len="sm" w="sm"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31"/>
          <p:cNvPicPr preferRelativeResize="0"/>
          <p:nvPr/>
        </p:nvPicPr>
        <p:blipFill>
          <a:blip r:embed="rId3">
            <a:alphaModFix/>
          </a:blip>
          <a:stretch>
            <a:fillRect/>
          </a:stretch>
        </p:blipFill>
        <p:spPr>
          <a:xfrm>
            <a:off x="0" y="-1"/>
            <a:ext cx="5389423" cy="6588101"/>
          </a:xfrm>
          <a:prstGeom prst="rect">
            <a:avLst/>
          </a:prstGeom>
          <a:noFill/>
          <a:ln>
            <a:noFill/>
          </a:ln>
        </p:spPr>
      </p:pic>
      <p:sp>
        <p:nvSpPr>
          <p:cNvPr id="265" name="Google Shape;265;p31"/>
          <p:cNvSpPr/>
          <p:nvPr/>
        </p:nvSpPr>
        <p:spPr>
          <a:xfrm>
            <a:off x="7645400" y="218609"/>
            <a:ext cx="3708400" cy="1015663"/>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The </a:t>
            </a:r>
            <a:r>
              <a:rPr b="1" i="0" lang="en-US" sz="1000" u="none" cap="none" strike="noStrike">
                <a:solidFill>
                  <a:schemeClr val="dk1"/>
                </a:solidFill>
                <a:latin typeface="Arial"/>
                <a:ea typeface="Arial"/>
                <a:cs typeface="Arial"/>
                <a:sym typeface="Arial"/>
              </a:rPr>
              <a:t>Train using your own wind speed and energy data</a:t>
            </a:r>
            <a:r>
              <a:rPr b="0" i="0" lang="en-US" sz="1000" u="none" cap="none" strike="noStrike">
                <a:solidFill>
                  <a:schemeClr val="dk1"/>
                </a:solidFill>
                <a:latin typeface="Arial"/>
                <a:ea typeface="Arial"/>
                <a:cs typeface="Arial"/>
                <a:sym typeface="Arial"/>
              </a:rPr>
              <a:t> interface allows users to generate a one-time wind power forecast based on site-specific measurements. Users can upload wind speed and energy production data in a prescribed CSV format, which is used to train a model for personalized predictions.</a:t>
            </a:r>
            <a:endParaRPr b="0" i="0" sz="1400" u="none" cap="none" strike="noStrike">
              <a:solidFill>
                <a:srgbClr val="000000"/>
              </a:solidFill>
              <a:latin typeface="Arial"/>
              <a:ea typeface="Arial"/>
              <a:cs typeface="Arial"/>
              <a:sym typeface="Arial"/>
            </a:endParaRPr>
          </a:p>
        </p:txBody>
      </p:sp>
      <p:cxnSp>
        <p:nvCxnSpPr>
          <p:cNvPr id="266" name="Google Shape;266;p31"/>
          <p:cNvCxnSpPr>
            <a:stCxn id="265" idx="1"/>
          </p:cNvCxnSpPr>
          <p:nvPr/>
        </p:nvCxnSpPr>
        <p:spPr>
          <a:xfrm flipH="1">
            <a:off x="5200700" y="726440"/>
            <a:ext cx="2444700" cy="5139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267" name="Google Shape;267;p31"/>
          <p:cNvCxnSpPr>
            <a:stCxn id="268" idx="1"/>
          </p:cNvCxnSpPr>
          <p:nvPr/>
        </p:nvCxnSpPr>
        <p:spPr>
          <a:xfrm rot="10800000">
            <a:off x="5377400" y="2899113"/>
            <a:ext cx="2268000" cy="990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269" name="Google Shape;269;p31"/>
          <p:cNvCxnSpPr/>
          <p:nvPr/>
        </p:nvCxnSpPr>
        <p:spPr>
          <a:xfrm rot="10800000">
            <a:off x="902242" y="5800902"/>
            <a:ext cx="1074300" cy="5031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270" name="Google Shape;270;p31"/>
          <p:cNvCxnSpPr>
            <a:stCxn id="271" idx="1"/>
          </p:cNvCxnSpPr>
          <p:nvPr/>
        </p:nvCxnSpPr>
        <p:spPr>
          <a:xfrm rot="10800000">
            <a:off x="5246404" y="6388005"/>
            <a:ext cx="2988000" cy="200100"/>
          </a:xfrm>
          <a:prstGeom prst="straightConnector1">
            <a:avLst/>
          </a:prstGeom>
          <a:noFill/>
          <a:ln cap="flat" cmpd="sng" w="19050">
            <a:solidFill>
              <a:schemeClr val="accent1"/>
            </a:solidFill>
            <a:prstDash val="solid"/>
            <a:miter lim="800000"/>
            <a:headEnd len="sm" w="sm" type="none"/>
            <a:tailEnd len="med" w="med" type="triangle"/>
          </a:ln>
        </p:spPr>
      </p:cxnSp>
      <p:sp>
        <p:nvSpPr>
          <p:cNvPr id="268" name="Google Shape;268;p31"/>
          <p:cNvSpPr/>
          <p:nvPr/>
        </p:nvSpPr>
        <p:spPr>
          <a:xfrm>
            <a:off x="7645400" y="2567226"/>
            <a:ext cx="3708400" cy="861774"/>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To start, users input the latitude, longitude, and hub height of the wind turbine. A dropdown menu is provided for uploading a custom or selecting a predefined power curve model, and users must also enter the system’s capacity in kilowatts. The interactive map assists with verifying the site location.</a:t>
            </a:r>
            <a:endParaRPr b="0" i="0" sz="1000" u="none" cap="none" strike="noStrike">
              <a:solidFill>
                <a:schemeClr val="dk1"/>
              </a:solidFill>
              <a:latin typeface="Arial"/>
              <a:ea typeface="Arial"/>
              <a:cs typeface="Arial"/>
              <a:sym typeface="Arial"/>
            </a:endParaRPr>
          </a:p>
        </p:txBody>
      </p:sp>
      <p:sp>
        <p:nvSpPr>
          <p:cNvPr id="272" name="Google Shape;272;p31"/>
          <p:cNvSpPr/>
          <p:nvPr/>
        </p:nvSpPr>
        <p:spPr>
          <a:xfrm>
            <a:off x="93842" y="6304002"/>
            <a:ext cx="3708400" cy="553998"/>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The </a:t>
            </a:r>
            <a:r>
              <a:rPr b="1" i="0" lang="en-US" sz="1000" u="none" cap="none" strike="noStrike">
                <a:solidFill>
                  <a:schemeClr val="dk1"/>
                </a:solidFill>
                <a:latin typeface="Arial"/>
                <a:ea typeface="Arial"/>
                <a:cs typeface="Arial"/>
                <a:sym typeface="Arial"/>
              </a:rPr>
              <a:t>Template Upload</a:t>
            </a:r>
            <a:r>
              <a:rPr b="0" i="0" lang="en-US" sz="1000" u="none" cap="none" strike="noStrike">
                <a:solidFill>
                  <a:schemeClr val="dk1"/>
                </a:solidFill>
                <a:latin typeface="Arial"/>
                <a:ea typeface="Arial"/>
                <a:cs typeface="Arial"/>
                <a:sym typeface="Arial"/>
              </a:rPr>
              <a:t> section at the bottom allows users to drag and drop their </a:t>
            </a:r>
            <a:r>
              <a:rPr b="0" i="0" lang="en-US" sz="1000" u="none" cap="none" strike="noStrike">
                <a:solidFill>
                  <a:schemeClr val="dk1"/>
                </a:solidFill>
                <a:latin typeface="Arimo"/>
                <a:ea typeface="Arimo"/>
                <a:cs typeface="Arimo"/>
                <a:sym typeface="Arimo"/>
              </a:rPr>
              <a:t>.csv</a:t>
            </a:r>
            <a:r>
              <a:rPr b="0" i="0" lang="en-US" sz="1000" u="none" cap="none" strike="noStrike">
                <a:solidFill>
                  <a:schemeClr val="dk1"/>
                </a:solidFill>
                <a:latin typeface="Arial"/>
                <a:ea typeface="Arial"/>
                <a:cs typeface="Arial"/>
                <a:sym typeface="Arial"/>
              </a:rPr>
              <a:t> file. Tools are included to </a:t>
            </a:r>
            <a:r>
              <a:rPr b="1" i="0" lang="en-US" sz="1000" u="none" cap="none" strike="noStrike">
                <a:solidFill>
                  <a:schemeClr val="dk1"/>
                </a:solidFill>
                <a:latin typeface="Arial"/>
                <a:ea typeface="Arial"/>
                <a:cs typeface="Arial"/>
                <a:sym typeface="Arial"/>
              </a:rPr>
              <a:t>download</a:t>
            </a:r>
            <a:r>
              <a:rPr b="0" i="0" lang="en-US" sz="1000" u="none" cap="none" strike="noStrike">
                <a:solidFill>
                  <a:schemeClr val="dk1"/>
                </a:solidFill>
                <a:latin typeface="Arial"/>
                <a:ea typeface="Arial"/>
                <a:cs typeface="Arial"/>
                <a:sym typeface="Arial"/>
              </a:rPr>
              <a:t> and </a:t>
            </a:r>
            <a:r>
              <a:rPr b="1" i="0" lang="en-US" sz="1000" u="none" cap="none" strike="noStrike">
                <a:solidFill>
                  <a:schemeClr val="dk1"/>
                </a:solidFill>
                <a:latin typeface="Arial"/>
                <a:ea typeface="Arial"/>
                <a:cs typeface="Arial"/>
                <a:sym typeface="Arial"/>
              </a:rPr>
              <a:t>validate</a:t>
            </a:r>
            <a:r>
              <a:rPr b="0" i="0" lang="en-US" sz="1000" u="none" cap="none" strike="noStrike">
                <a:solidFill>
                  <a:schemeClr val="dk1"/>
                </a:solidFill>
                <a:latin typeface="Arial"/>
                <a:ea typeface="Arial"/>
                <a:cs typeface="Arial"/>
                <a:sym typeface="Arial"/>
              </a:rPr>
              <a:t> the template before proceeding.</a:t>
            </a:r>
            <a:endParaRPr b="0" i="0" sz="1400" u="none" cap="none" strike="noStrike">
              <a:solidFill>
                <a:srgbClr val="000000"/>
              </a:solidFill>
              <a:latin typeface="Arial"/>
              <a:ea typeface="Arial"/>
              <a:cs typeface="Arial"/>
              <a:sym typeface="Arial"/>
            </a:endParaRPr>
          </a:p>
        </p:txBody>
      </p:sp>
      <p:sp>
        <p:nvSpPr>
          <p:cNvPr id="271" name="Google Shape;271;p31"/>
          <p:cNvSpPr/>
          <p:nvPr/>
        </p:nvSpPr>
        <p:spPr>
          <a:xfrm>
            <a:off x="8234404" y="6388050"/>
            <a:ext cx="3708400" cy="40011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Once the data is validated, users can submit their request using the </a:t>
            </a:r>
            <a:r>
              <a:rPr b="1" i="0" lang="en-US" sz="1000" u="none" cap="none" strike="noStrike">
                <a:solidFill>
                  <a:schemeClr val="dk1"/>
                </a:solidFill>
                <a:latin typeface="Arial"/>
                <a:ea typeface="Arial"/>
                <a:cs typeface="Arial"/>
                <a:sym typeface="Arial"/>
              </a:rPr>
              <a:t>ORDER</a:t>
            </a:r>
            <a:r>
              <a:rPr b="0" i="0" lang="en-US" sz="1000" u="none" cap="none" strike="noStrike">
                <a:solidFill>
                  <a:schemeClr val="dk1"/>
                </a:solidFill>
                <a:latin typeface="Arial"/>
                <a:ea typeface="Arial"/>
                <a:cs typeface="Arial"/>
                <a:sym typeface="Arial"/>
              </a:rPr>
              <a:t> button or clear the form with </a:t>
            </a:r>
            <a:r>
              <a:rPr b="1" i="0" lang="en-US" sz="1000" u="none" cap="none" strike="noStrike">
                <a:solidFill>
                  <a:schemeClr val="dk1"/>
                </a:solidFill>
                <a:latin typeface="Arial"/>
                <a:ea typeface="Arial"/>
                <a:cs typeface="Arial"/>
                <a:sym typeface="Arial"/>
              </a:rPr>
              <a:t>CLEAR</a:t>
            </a:r>
            <a:r>
              <a:rPr b="0" i="0" lang="en-US" sz="10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32"/>
          <p:cNvPicPr preferRelativeResize="0"/>
          <p:nvPr/>
        </p:nvPicPr>
        <p:blipFill rotWithShape="1">
          <a:blip r:embed="rId3">
            <a:alphaModFix/>
          </a:blip>
          <a:srcRect b="0" l="0" r="0" t="0"/>
          <a:stretch/>
        </p:blipFill>
        <p:spPr>
          <a:xfrm>
            <a:off x="340260" y="146102"/>
            <a:ext cx="7118942" cy="6565795"/>
          </a:xfrm>
          <a:prstGeom prst="rect">
            <a:avLst/>
          </a:prstGeom>
          <a:noFill/>
          <a:ln>
            <a:noFill/>
          </a:ln>
        </p:spPr>
      </p:pic>
      <p:sp>
        <p:nvSpPr>
          <p:cNvPr id="278" name="Google Shape;278;p32"/>
          <p:cNvSpPr txBox="1"/>
          <p:nvPr/>
        </p:nvSpPr>
        <p:spPr>
          <a:xfrm>
            <a:off x="8778240" y="430054"/>
            <a:ext cx="3073400" cy="1015663"/>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The </a:t>
            </a:r>
            <a:r>
              <a:rPr b="1" i="0" lang="en-US" sz="1000" u="none" cap="none" strike="noStrike">
                <a:solidFill>
                  <a:srgbClr val="000000"/>
                </a:solidFill>
                <a:latin typeface="Arial"/>
                <a:ea typeface="Arial"/>
                <a:cs typeface="Arial"/>
                <a:sym typeface="Arial"/>
              </a:rPr>
              <a:t>Wind Farm Specifications</a:t>
            </a:r>
            <a:r>
              <a:rPr b="0" i="0" lang="en-US" sz="1000" u="none" cap="none" strike="noStrike">
                <a:solidFill>
                  <a:srgbClr val="000000"/>
                </a:solidFill>
                <a:latin typeface="Arial"/>
                <a:ea typeface="Arial"/>
                <a:cs typeface="Arial"/>
                <a:sym typeface="Arial"/>
              </a:rPr>
              <a:t> interface enables users to generate a one-time wind energy forecast using predefined </a:t>
            </a:r>
            <a:r>
              <a:rPr b="1" i="0" lang="en-US" sz="1000" u="none" cap="none" strike="noStrike">
                <a:solidFill>
                  <a:srgbClr val="000000"/>
                </a:solidFill>
                <a:latin typeface="Arial"/>
                <a:ea typeface="Arial"/>
                <a:cs typeface="Arial"/>
                <a:sym typeface="Arial"/>
              </a:rPr>
              <a:t>power curve models</a:t>
            </a:r>
            <a:r>
              <a:rPr b="0" i="0" lang="en-US" sz="1000" u="none" cap="none" strike="noStrike">
                <a:solidFill>
                  <a:srgbClr val="000000"/>
                </a:solidFill>
                <a:latin typeface="Arial"/>
                <a:ea typeface="Arial"/>
                <a:cs typeface="Arial"/>
                <a:sym typeface="Arial"/>
              </a:rPr>
              <a:t> instead of historical data. This method is ideal for users who prefer a quick setup while still receiving accurate, site-specific predictions.</a:t>
            </a:r>
            <a:endParaRPr b="0" i="0" sz="1400" u="none" cap="none" strike="noStrike">
              <a:solidFill>
                <a:srgbClr val="000000"/>
              </a:solidFill>
              <a:latin typeface="Arial"/>
              <a:ea typeface="Arial"/>
              <a:cs typeface="Arial"/>
              <a:sym typeface="Arial"/>
            </a:endParaRPr>
          </a:p>
        </p:txBody>
      </p:sp>
      <p:cxnSp>
        <p:nvCxnSpPr>
          <p:cNvPr id="279" name="Google Shape;279;p32"/>
          <p:cNvCxnSpPr>
            <a:stCxn id="280" idx="1"/>
          </p:cNvCxnSpPr>
          <p:nvPr/>
        </p:nvCxnSpPr>
        <p:spPr>
          <a:xfrm flipH="1">
            <a:off x="7701240" y="3204384"/>
            <a:ext cx="1077000" cy="103500"/>
          </a:xfrm>
          <a:prstGeom prst="straightConnector1">
            <a:avLst/>
          </a:prstGeom>
          <a:noFill/>
          <a:ln cap="flat" cmpd="sng" w="19050">
            <a:solidFill>
              <a:schemeClr val="accent1"/>
            </a:solidFill>
            <a:prstDash val="solid"/>
            <a:miter lim="800000"/>
            <a:headEnd len="sm" w="sm" type="none"/>
            <a:tailEnd len="med" w="med" type="triangle"/>
          </a:ln>
        </p:spPr>
      </p:cxnSp>
      <p:sp>
        <p:nvSpPr>
          <p:cNvPr id="280" name="Google Shape;280;p32"/>
          <p:cNvSpPr txBox="1"/>
          <p:nvPr/>
        </p:nvSpPr>
        <p:spPr>
          <a:xfrm>
            <a:off x="8778240" y="2619534"/>
            <a:ext cx="3073500" cy="11697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Users begin by entering the </a:t>
            </a:r>
            <a:r>
              <a:rPr b="1" i="0" lang="en-US" sz="1000" u="none" cap="none" strike="noStrike">
                <a:solidFill>
                  <a:srgbClr val="000000"/>
                </a:solidFill>
                <a:latin typeface="Arial"/>
                <a:ea typeface="Arial"/>
                <a:cs typeface="Arial"/>
                <a:sym typeface="Arial"/>
              </a:rPr>
              <a:t>latitude, longitude, and hub height</a:t>
            </a:r>
            <a:r>
              <a:rPr b="0" i="0" lang="en-US" sz="1000" u="none" cap="none" strike="noStrike">
                <a:solidFill>
                  <a:srgbClr val="000000"/>
                </a:solidFill>
                <a:latin typeface="Arial"/>
                <a:ea typeface="Arial"/>
                <a:cs typeface="Arial"/>
                <a:sym typeface="Arial"/>
              </a:rPr>
              <a:t> of their wind turbine. hey must then upload a custom or select a predefined power curve model from the dropdown and specify the turbine’s capacity in kilowatts. The interactive map helps users confirm the accuracy of the site’s location.</a:t>
            </a:r>
            <a:endParaRPr b="0" i="0" sz="1000" u="none" cap="none" strike="noStrike">
              <a:solidFill>
                <a:srgbClr val="000000"/>
              </a:solidFill>
              <a:latin typeface="Arial"/>
              <a:ea typeface="Arial"/>
              <a:cs typeface="Arial"/>
              <a:sym typeface="Arial"/>
            </a:endParaRPr>
          </a:p>
        </p:txBody>
      </p:sp>
      <p:sp>
        <p:nvSpPr>
          <p:cNvPr id="281" name="Google Shape;281;p32"/>
          <p:cNvSpPr txBox="1"/>
          <p:nvPr/>
        </p:nvSpPr>
        <p:spPr>
          <a:xfrm>
            <a:off x="8580120" y="6190774"/>
            <a:ext cx="3073400" cy="55399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Once all fields are completed, users can click </a:t>
            </a:r>
            <a:r>
              <a:rPr b="1" i="0" lang="en-US" sz="1000" u="none" cap="none" strike="noStrike">
                <a:solidFill>
                  <a:srgbClr val="000000"/>
                </a:solidFill>
                <a:latin typeface="Arial"/>
                <a:ea typeface="Arial"/>
                <a:cs typeface="Arial"/>
                <a:sym typeface="Arial"/>
              </a:rPr>
              <a:t>SEND</a:t>
            </a:r>
            <a:r>
              <a:rPr b="0" i="0" lang="en-US" sz="1000" u="none" cap="none" strike="noStrike">
                <a:solidFill>
                  <a:srgbClr val="000000"/>
                </a:solidFill>
                <a:latin typeface="Arial"/>
                <a:ea typeface="Arial"/>
                <a:cs typeface="Arial"/>
                <a:sym typeface="Arial"/>
              </a:rPr>
              <a:t> to request the forecast or </a:t>
            </a:r>
            <a:r>
              <a:rPr b="1" i="0" lang="en-US" sz="1000" u="none" cap="none" strike="noStrike">
                <a:solidFill>
                  <a:srgbClr val="000000"/>
                </a:solidFill>
                <a:latin typeface="Arial"/>
                <a:ea typeface="Arial"/>
                <a:cs typeface="Arial"/>
                <a:sym typeface="Arial"/>
              </a:rPr>
              <a:t>CLEAR</a:t>
            </a:r>
            <a:r>
              <a:rPr b="0" i="0" lang="en-US" sz="1000" u="none" cap="none" strike="noStrike">
                <a:solidFill>
                  <a:srgbClr val="000000"/>
                </a:solidFill>
                <a:latin typeface="Arial"/>
                <a:ea typeface="Arial"/>
                <a:cs typeface="Arial"/>
                <a:sym typeface="Arial"/>
              </a:rPr>
              <a:t> to reset the form. </a:t>
            </a:r>
            <a:endParaRPr b="0" i="0" sz="1400" u="none" cap="none" strike="noStrike">
              <a:solidFill>
                <a:srgbClr val="000000"/>
              </a:solidFill>
              <a:latin typeface="Arial"/>
              <a:ea typeface="Arial"/>
              <a:cs typeface="Arial"/>
              <a:sym typeface="Arial"/>
            </a:endParaRPr>
          </a:p>
        </p:txBody>
      </p:sp>
      <p:sp>
        <p:nvSpPr>
          <p:cNvPr id="282" name="Google Shape;282;p32"/>
          <p:cNvSpPr/>
          <p:nvPr/>
        </p:nvSpPr>
        <p:spPr>
          <a:xfrm>
            <a:off x="506138" y="2659134"/>
            <a:ext cx="7118942" cy="3340346"/>
          </a:xfrm>
          <a:prstGeom prst="rect">
            <a:avLst/>
          </a:prstGeom>
          <a:noFill/>
          <a:ln cap="flat" cmpd="sng" w="25400">
            <a:solidFill>
              <a:srgbClr val="08283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83" name="Google Shape;283;p32"/>
          <p:cNvCxnSpPr>
            <a:stCxn id="278" idx="1"/>
          </p:cNvCxnSpPr>
          <p:nvPr/>
        </p:nvCxnSpPr>
        <p:spPr>
          <a:xfrm flipH="1">
            <a:off x="4897140" y="937886"/>
            <a:ext cx="3881100" cy="1473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284" name="Google Shape;284;p32"/>
          <p:cNvCxnSpPr>
            <a:stCxn id="281" idx="1"/>
          </p:cNvCxnSpPr>
          <p:nvPr/>
        </p:nvCxnSpPr>
        <p:spPr>
          <a:xfrm flipH="1">
            <a:off x="7625220" y="6467773"/>
            <a:ext cx="954900" cy="39600"/>
          </a:xfrm>
          <a:prstGeom prst="straightConnector1">
            <a:avLst/>
          </a:prstGeom>
          <a:noFill/>
          <a:ln cap="flat" cmpd="sng" w="19050">
            <a:solidFill>
              <a:schemeClr val="accent1"/>
            </a:solidFill>
            <a:prstDash val="solid"/>
            <a:miter lim="800000"/>
            <a:headEnd len="sm" w="sm"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33"/>
          <p:cNvPicPr preferRelativeResize="0"/>
          <p:nvPr/>
        </p:nvPicPr>
        <p:blipFill rotWithShape="1">
          <a:blip r:embed="rId3">
            <a:alphaModFix/>
          </a:blip>
          <a:srcRect b="0" l="0" r="0" t="0"/>
          <a:stretch/>
        </p:blipFill>
        <p:spPr>
          <a:xfrm>
            <a:off x="1" y="-14630"/>
            <a:ext cx="5659120" cy="6752237"/>
          </a:xfrm>
          <a:prstGeom prst="rect">
            <a:avLst/>
          </a:prstGeom>
          <a:noFill/>
          <a:ln>
            <a:noFill/>
          </a:ln>
        </p:spPr>
      </p:pic>
      <p:sp>
        <p:nvSpPr>
          <p:cNvPr id="290" name="Google Shape;290;p33"/>
          <p:cNvSpPr txBox="1"/>
          <p:nvPr/>
        </p:nvSpPr>
        <p:spPr>
          <a:xfrm>
            <a:off x="6619240" y="377170"/>
            <a:ext cx="4556760" cy="86177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The </a:t>
            </a:r>
            <a:r>
              <a:rPr b="1" i="0" lang="en-US" sz="1000" u="none" cap="none" strike="noStrike">
                <a:solidFill>
                  <a:srgbClr val="000000"/>
                </a:solidFill>
                <a:latin typeface="Arial"/>
                <a:ea typeface="Arial"/>
                <a:cs typeface="Arial"/>
                <a:sym typeface="Arial"/>
              </a:rPr>
              <a:t>Annual Forecasting Service</a:t>
            </a:r>
            <a:r>
              <a:rPr b="0" i="0" lang="en-US" sz="1000" u="none" cap="none" strike="noStrike">
                <a:solidFill>
                  <a:srgbClr val="000000"/>
                </a:solidFill>
                <a:latin typeface="Arial"/>
                <a:ea typeface="Arial"/>
                <a:cs typeface="Arial"/>
                <a:sym typeface="Arial"/>
              </a:rPr>
              <a:t> allows users to generate continuous wind power forecasts using their own measured data. By uploading historical wind speed and energy production values, users can train a machine learning model tailored to their site. This subscription-based service provides regular updates and enhanced prediction accuracy over time.</a:t>
            </a:r>
            <a:endParaRPr b="0" i="0" sz="1400" u="none" cap="none" strike="noStrike">
              <a:solidFill>
                <a:srgbClr val="000000"/>
              </a:solidFill>
              <a:latin typeface="Arial"/>
              <a:ea typeface="Arial"/>
              <a:cs typeface="Arial"/>
              <a:sym typeface="Arial"/>
            </a:endParaRPr>
          </a:p>
        </p:txBody>
      </p:sp>
      <p:sp>
        <p:nvSpPr>
          <p:cNvPr id="291" name="Google Shape;291;p33"/>
          <p:cNvSpPr txBox="1"/>
          <p:nvPr/>
        </p:nvSpPr>
        <p:spPr>
          <a:xfrm>
            <a:off x="6619240" y="2754610"/>
            <a:ext cx="4556760" cy="55399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Users start by entering their </a:t>
            </a:r>
            <a:r>
              <a:rPr b="1" i="0" lang="en-US" sz="1000" u="none" cap="none" strike="noStrike">
                <a:solidFill>
                  <a:srgbClr val="000000"/>
                </a:solidFill>
                <a:latin typeface="Arial"/>
                <a:ea typeface="Arial"/>
                <a:cs typeface="Arial"/>
                <a:sym typeface="Arial"/>
              </a:rPr>
              <a:t>latitude</a:t>
            </a:r>
            <a:r>
              <a:rPr b="0" i="0" lang="en-US" sz="1000" u="none" cap="none" strike="noStrike">
                <a:solidFill>
                  <a:srgbClr val="000000"/>
                </a:solidFill>
                <a:latin typeface="Arial"/>
                <a:ea typeface="Arial"/>
                <a:cs typeface="Arial"/>
                <a:sym typeface="Arial"/>
              </a:rPr>
              <a:t>, </a:t>
            </a:r>
            <a:r>
              <a:rPr b="1" i="0" lang="en-US" sz="1000" u="none" cap="none" strike="noStrike">
                <a:solidFill>
                  <a:srgbClr val="000000"/>
                </a:solidFill>
                <a:latin typeface="Arial"/>
                <a:ea typeface="Arial"/>
                <a:cs typeface="Arial"/>
                <a:sym typeface="Arial"/>
              </a:rPr>
              <a:t>longitude</a:t>
            </a:r>
            <a:r>
              <a:rPr b="0" i="0" lang="en-US" sz="1000" u="none" cap="none" strike="noStrike">
                <a:solidFill>
                  <a:srgbClr val="000000"/>
                </a:solidFill>
                <a:latin typeface="Arial"/>
                <a:ea typeface="Arial"/>
                <a:cs typeface="Arial"/>
                <a:sym typeface="Arial"/>
              </a:rPr>
              <a:t>, and </a:t>
            </a:r>
            <a:r>
              <a:rPr b="1" i="0" lang="en-US" sz="1000" u="none" cap="none" strike="noStrike">
                <a:solidFill>
                  <a:srgbClr val="000000"/>
                </a:solidFill>
                <a:latin typeface="Arial"/>
                <a:ea typeface="Arial"/>
                <a:cs typeface="Arial"/>
                <a:sym typeface="Arial"/>
              </a:rPr>
              <a:t>hub height</a:t>
            </a:r>
            <a:r>
              <a:rPr b="0" i="0" lang="en-US" sz="1000" u="none" cap="none" strike="noStrike">
                <a:solidFill>
                  <a:srgbClr val="000000"/>
                </a:solidFill>
                <a:latin typeface="Arial"/>
                <a:ea typeface="Arial"/>
                <a:cs typeface="Arial"/>
                <a:sym typeface="Arial"/>
              </a:rPr>
              <a:t>, selecting a </a:t>
            </a:r>
            <a:r>
              <a:rPr b="1" i="0" lang="en-US" sz="1000" u="none" cap="none" strike="noStrike">
                <a:solidFill>
                  <a:srgbClr val="000000"/>
                </a:solidFill>
                <a:latin typeface="Arial"/>
                <a:ea typeface="Arial"/>
                <a:cs typeface="Arial"/>
                <a:sym typeface="Arial"/>
              </a:rPr>
              <a:t>power curve model</a:t>
            </a:r>
            <a:r>
              <a:rPr b="0" i="0" lang="en-US" sz="1000" u="none" cap="none" strike="noStrike">
                <a:solidFill>
                  <a:srgbClr val="000000"/>
                </a:solidFill>
                <a:latin typeface="Arial"/>
                <a:ea typeface="Arial"/>
                <a:cs typeface="Arial"/>
                <a:sym typeface="Arial"/>
              </a:rPr>
              <a:t>, and specifying the system’s </a:t>
            </a:r>
            <a:r>
              <a:rPr b="1" i="0" lang="en-US" sz="1000" u="none" cap="none" strike="noStrike">
                <a:solidFill>
                  <a:srgbClr val="000000"/>
                </a:solidFill>
                <a:latin typeface="Arial"/>
                <a:ea typeface="Arial"/>
                <a:cs typeface="Arial"/>
                <a:sym typeface="Arial"/>
              </a:rPr>
              <a:t>capacity</a:t>
            </a:r>
            <a:r>
              <a:rPr b="0" i="0" lang="en-US" sz="1000" u="none" cap="none" strike="noStrike">
                <a:solidFill>
                  <a:srgbClr val="000000"/>
                </a:solidFill>
                <a:latin typeface="Arial"/>
                <a:ea typeface="Arial"/>
                <a:cs typeface="Arial"/>
                <a:sym typeface="Arial"/>
              </a:rPr>
              <a:t> in kilowatts. The interactive map offers a visual aid to confirm the wind farm location.</a:t>
            </a:r>
            <a:endParaRPr b="0" i="0" sz="1400" u="none" cap="none" strike="noStrike">
              <a:solidFill>
                <a:srgbClr val="000000"/>
              </a:solidFill>
              <a:latin typeface="Arial"/>
              <a:ea typeface="Arial"/>
              <a:cs typeface="Arial"/>
              <a:sym typeface="Arial"/>
            </a:endParaRPr>
          </a:p>
        </p:txBody>
      </p:sp>
      <p:sp>
        <p:nvSpPr>
          <p:cNvPr id="292" name="Google Shape;292;p33"/>
          <p:cNvSpPr txBox="1"/>
          <p:nvPr/>
        </p:nvSpPr>
        <p:spPr>
          <a:xfrm>
            <a:off x="6619240" y="6222722"/>
            <a:ext cx="4556760" cy="40011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Once ready, the forecast request is submitted using </a:t>
            </a:r>
            <a:r>
              <a:rPr b="1" i="0" lang="en-US" sz="1000" u="none" cap="none" strike="noStrike">
                <a:solidFill>
                  <a:srgbClr val="000000"/>
                </a:solidFill>
                <a:latin typeface="Arial"/>
                <a:ea typeface="Arial"/>
                <a:cs typeface="Arial"/>
                <a:sym typeface="Arial"/>
              </a:rPr>
              <a:t>ORDER</a:t>
            </a:r>
            <a:r>
              <a:rPr b="0" i="0" lang="en-US" sz="1000" u="none" cap="none" strike="noStrike">
                <a:solidFill>
                  <a:srgbClr val="000000"/>
                </a:solidFill>
                <a:latin typeface="Arial"/>
                <a:ea typeface="Arial"/>
                <a:cs typeface="Arial"/>
                <a:sym typeface="Arial"/>
              </a:rPr>
              <a:t>, while </a:t>
            </a:r>
            <a:r>
              <a:rPr b="1" i="0" lang="en-US" sz="1000" u="none" cap="none" strike="noStrike">
                <a:solidFill>
                  <a:srgbClr val="000000"/>
                </a:solidFill>
                <a:latin typeface="Arial"/>
                <a:ea typeface="Arial"/>
                <a:cs typeface="Arial"/>
                <a:sym typeface="Arial"/>
              </a:rPr>
              <a:t>CLEAR</a:t>
            </a:r>
            <a:r>
              <a:rPr b="0" i="0" lang="en-US" sz="1000" u="none" cap="none" strike="noStrike">
                <a:solidFill>
                  <a:srgbClr val="000000"/>
                </a:solidFill>
                <a:latin typeface="Arial"/>
                <a:ea typeface="Arial"/>
                <a:cs typeface="Arial"/>
                <a:sym typeface="Arial"/>
              </a:rPr>
              <a:t> resets the form</a:t>
            </a:r>
            <a:endParaRPr b="0" i="0" sz="1400" u="none" cap="none" strike="noStrike">
              <a:solidFill>
                <a:srgbClr val="000000"/>
              </a:solidFill>
              <a:latin typeface="Arial"/>
              <a:ea typeface="Arial"/>
              <a:cs typeface="Arial"/>
              <a:sym typeface="Arial"/>
            </a:endParaRPr>
          </a:p>
        </p:txBody>
      </p:sp>
      <p:sp>
        <p:nvSpPr>
          <p:cNvPr id="293" name="Google Shape;293;p33"/>
          <p:cNvSpPr txBox="1"/>
          <p:nvPr/>
        </p:nvSpPr>
        <p:spPr>
          <a:xfrm>
            <a:off x="132080" y="6304002"/>
            <a:ext cx="3794760" cy="55399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The </a:t>
            </a:r>
            <a:r>
              <a:rPr b="1" i="0" lang="en-US" sz="1000" u="none" cap="none" strike="noStrike">
                <a:solidFill>
                  <a:srgbClr val="000000"/>
                </a:solidFill>
                <a:latin typeface="Arial"/>
                <a:ea typeface="Arial"/>
                <a:cs typeface="Arial"/>
                <a:sym typeface="Arial"/>
              </a:rPr>
              <a:t>Template Upload</a:t>
            </a:r>
            <a:r>
              <a:rPr b="0" i="0" lang="en-US" sz="1000" u="none" cap="none" strike="noStrike">
                <a:solidFill>
                  <a:srgbClr val="000000"/>
                </a:solidFill>
                <a:latin typeface="Arial"/>
                <a:ea typeface="Arial"/>
                <a:cs typeface="Arial"/>
                <a:sym typeface="Arial"/>
              </a:rPr>
              <a:t> section enables users to drag and drop a properly formatted CSV file. Tools are provided to </a:t>
            </a:r>
            <a:r>
              <a:rPr b="1" i="0" lang="en-US" sz="1000" u="none" cap="none" strike="noStrike">
                <a:solidFill>
                  <a:srgbClr val="000000"/>
                </a:solidFill>
                <a:latin typeface="Arial"/>
                <a:ea typeface="Arial"/>
                <a:cs typeface="Arial"/>
                <a:sym typeface="Arial"/>
              </a:rPr>
              <a:t>download</a:t>
            </a:r>
            <a:r>
              <a:rPr b="0" i="0" lang="en-US" sz="1000" u="none" cap="none" strike="noStrike">
                <a:solidFill>
                  <a:srgbClr val="000000"/>
                </a:solidFill>
                <a:latin typeface="Arial"/>
                <a:ea typeface="Arial"/>
                <a:cs typeface="Arial"/>
                <a:sym typeface="Arial"/>
              </a:rPr>
              <a:t> and </a:t>
            </a:r>
            <a:r>
              <a:rPr b="1" i="0" lang="en-US" sz="1000" u="none" cap="none" strike="noStrike">
                <a:solidFill>
                  <a:srgbClr val="000000"/>
                </a:solidFill>
                <a:latin typeface="Arial"/>
                <a:ea typeface="Arial"/>
                <a:cs typeface="Arial"/>
                <a:sym typeface="Arial"/>
              </a:rPr>
              <a:t>validate</a:t>
            </a:r>
            <a:r>
              <a:rPr b="0" i="0" lang="en-US" sz="1000" u="none" cap="none" strike="noStrike">
                <a:solidFill>
                  <a:srgbClr val="000000"/>
                </a:solidFill>
                <a:latin typeface="Arial"/>
                <a:ea typeface="Arial"/>
                <a:cs typeface="Arial"/>
                <a:sym typeface="Arial"/>
              </a:rPr>
              <a:t> the required template before uploading. </a:t>
            </a:r>
            <a:endParaRPr b="0" i="0" sz="1400" u="none" cap="none" strike="noStrike">
              <a:solidFill>
                <a:srgbClr val="000000"/>
              </a:solidFill>
              <a:latin typeface="Arial"/>
              <a:ea typeface="Arial"/>
              <a:cs typeface="Arial"/>
              <a:sym typeface="Arial"/>
            </a:endParaRPr>
          </a:p>
        </p:txBody>
      </p:sp>
      <p:cxnSp>
        <p:nvCxnSpPr>
          <p:cNvPr id="294" name="Google Shape;294;p33"/>
          <p:cNvCxnSpPr>
            <a:stCxn id="291" idx="1"/>
          </p:cNvCxnSpPr>
          <p:nvPr/>
        </p:nvCxnSpPr>
        <p:spPr>
          <a:xfrm flipH="1">
            <a:off x="5481340" y="3031609"/>
            <a:ext cx="1137900" cy="3000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295" name="Google Shape;295;p33"/>
          <p:cNvCxnSpPr>
            <a:stCxn id="290" idx="1"/>
          </p:cNvCxnSpPr>
          <p:nvPr/>
        </p:nvCxnSpPr>
        <p:spPr>
          <a:xfrm flipH="1">
            <a:off x="3169840" y="808057"/>
            <a:ext cx="3449400" cy="2586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296" name="Google Shape;296;p33"/>
          <p:cNvCxnSpPr>
            <a:stCxn id="293" idx="0"/>
          </p:cNvCxnSpPr>
          <p:nvPr/>
        </p:nvCxnSpPr>
        <p:spPr>
          <a:xfrm rot="10800000">
            <a:off x="1290260" y="6145002"/>
            <a:ext cx="739200" cy="1590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297" name="Google Shape;297;p33"/>
          <p:cNvCxnSpPr>
            <a:stCxn id="292" idx="1"/>
          </p:cNvCxnSpPr>
          <p:nvPr/>
        </p:nvCxnSpPr>
        <p:spPr>
          <a:xfrm flipH="1">
            <a:off x="5572840" y="6422777"/>
            <a:ext cx="1046400" cy="200100"/>
          </a:xfrm>
          <a:prstGeom prst="straightConnector1">
            <a:avLst/>
          </a:prstGeom>
          <a:noFill/>
          <a:ln cap="flat" cmpd="sng" w="19050">
            <a:solidFill>
              <a:schemeClr val="accent1"/>
            </a:solidFill>
            <a:prstDash val="solid"/>
            <a:miter lim="800000"/>
            <a:headEnd len="sm" w="sm"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34"/>
          <p:cNvPicPr preferRelativeResize="0"/>
          <p:nvPr/>
        </p:nvPicPr>
        <p:blipFill rotWithShape="1">
          <a:blip r:embed="rId3">
            <a:alphaModFix/>
          </a:blip>
          <a:srcRect b="0" l="0" r="0" t="0"/>
          <a:stretch/>
        </p:blipFill>
        <p:spPr>
          <a:xfrm>
            <a:off x="96022" y="-213360"/>
            <a:ext cx="7433035" cy="6858000"/>
          </a:xfrm>
          <a:prstGeom prst="rect">
            <a:avLst/>
          </a:prstGeom>
          <a:noFill/>
          <a:ln>
            <a:noFill/>
          </a:ln>
        </p:spPr>
      </p:pic>
      <p:sp>
        <p:nvSpPr>
          <p:cNvPr id="303" name="Google Shape;303;p34"/>
          <p:cNvSpPr txBox="1"/>
          <p:nvPr/>
        </p:nvSpPr>
        <p:spPr>
          <a:xfrm>
            <a:off x="7945120" y="372090"/>
            <a:ext cx="3931920" cy="1015663"/>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The </a:t>
            </a:r>
            <a:r>
              <a:rPr b="1" i="0" lang="en-US" sz="1000" u="none" cap="none" strike="noStrike">
                <a:solidFill>
                  <a:srgbClr val="000000"/>
                </a:solidFill>
                <a:latin typeface="Arial"/>
                <a:ea typeface="Arial"/>
                <a:cs typeface="Arial"/>
                <a:sym typeface="Arial"/>
              </a:rPr>
              <a:t>Wind Farm Specifications</a:t>
            </a:r>
            <a:r>
              <a:rPr b="0" i="0" lang="en-US" sz="1000" u="none" cap="none" strike="noStrike">
                <a:solidFill>
                  <a:srgbClr val="000000"/>
                </a:solidFill>
                <a:latin typeface="Arial"/>
                <a:ea typeface="Arial"/>
                <a:cs typeface="Arial"/>
                <a:sym typeface="Arial"/>
              </a:rPr>
              <a:t> interface under the </a:t>
            </a:r>
            <a:r>
              <a:rPr b="1" i="0" lang="en-US" sz="1000" u="none" cap="none" strike="noStrike">
                <a:solidFill>
                  <a:srgbClr val="000000"/>
                </a:solidFill>
                <a:latin typeface="Arial"/>
                <a:ea typeface="Arial"/>
                <a:cs typeface="Arial"/>
                <a:sym typeface="Arial"/>
              </a:rPr>
              <a:t>Annual Forecasting Service</a:t>
            </a:r>
            <a:r>
              <a:rPr b="0" i="0" lang="en-US" sz="1000" u="none" cap="none" strike="noStrike">
                <a:solidFill>
                  <a:srgbClr val="000000"/>
                </a:solidFill>
                <a:latin typeface="Arial"/>
                <a:ea typeface="Arial"/>
                <a:cs typeface="Arial"/>
                <a:sym typeface="Arial"/>
              </a:rPr>
              <a:t> provides users with continuous, automated wind energy forecasts using predefined turbine parameters. Instead of uploading measurement data, users enter standard configuration values to generate accurate, site-specific predictions year-round.</a:t>
            </a:r>
            <a:endParaRPr b="0" i="0" sz="1400" u="none" cap="none" strike="noStrike">
              <a:solidFill>
                <a:srgbClr val="000000"/>
              </a:solidFill>
              <a:latin typeface="Arial"/>
              <a:ea typeface="Arial"/>
              <a:cs typeface="Arial"/>
              <a:sym typeface="Arial"/>
            </a:endParaRPr>
          </a:p>
        </p:txBody>
      </p:sp>
      <p:sp>
        <p:nvSpPr>
          <p:cNvPr id="304" name="Google Shape;304;p34"/>
          <p:cNvSpPr txBox="1"/>
          <p:nvPr/>
        </p:nvSpPr>
        <p:spPr>
          <a:xfrm>
            <a:off x="7853680" y="3075057"/>
            <a:ext cx="3931920" cy="707886"/>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Key inputs include the wind farm’s </a:t>
            </a:r>
            <a:r>
              <a:rPr b="1" i="0" lang="en-US" sz="1000" u="none" cap="none" strike="noStrike">
                <a:solidFill>
                  <a:srgbClr val="000000"/>
                </a:solidFill>
                <a:latin typeface="Arial"/>
                <a:ea typeface="Arial"/>
                <a:cs typeface="Arial"/>
                <a:sym typeface="Arial"/>
              </a:rPr>
              <a:t>latitude</a:t>
            </a:r>
            <a:r>
              <a:rPr b="0" i="0" lang="en-US" sz="1000" u="none" cap="none" strike="noStrike">
                <a:solidFill>
                  <a:srgbClr val="000000"/>
                </a:solidFill>
                <a:latin typeface="Arial"/>
                <a:ea typeface="Arial"/>
                <a:cs typeface="Arial"/>
                <a:sym typeface="Arial"/>
              </a:rPr>
              <a:t>, </a:t>
            </a:r>
            <a:r>
              <a:rPr b="1" i="0" lang="en-US" sz="1000" u="none" cap="none" strike="noStrike">
                <a:solidFill>
                  <a:srgbClr val="000000"/>
                </a:solidFill>
                <a:latin typeface="Arial"/>
                <a:ea typeface="Arial"/>
                <a:cs typeface="Arial"/>
                <a:sym typeface="Arial"/>
              </a:rPr>
              <a:t>longitude</a:t>
            </a:r>
            <a:r>
              <a:rPr b="0" i="0" lang="en-US" sz="1000" u="none" cap="none" strike="noStrike">
                <a:solidFill>
                  <a:srgbClr val="000000"/>
                </a:solidFill>
                <a:latin typeface="Arial"/>
                <a:ea typeface="Arial"/>
                <a:cs typeface="Arial"/>
                <a:sym typeface="Arial"/>
              </a:rPr>
              <a:t>, and </a:t>
            </a:r>
            <a:r>
              <a:rPr b="1" i="0" lang="en-US" sz="1000" u="none" cap="none" strike="noStrike">
                <a:solidFill>
                  <a:srgbClr val="000000"/>
                </a:solidFill>
                <a:latin typeface="Arial"/>
                <a:ea typeface="Arial"/>
                <a:cs typeface="Arial"/>
                <a:sym typeface="Arial"/>
              </a:rPr>
              <a:t>hub height</a:t>
            </a:r>
            <a:r>
              <a:rPr b="0" i="0" lang="en-US" sz="1000" u="none" cap="none" strike="noStrike">
                <a:solidFill>
                  <a:srgbClr val="000000"/>
                </a:solidFill>
                <a:latin typeface="Arial"/>
                <a:ea typeface="Arial"/>
                <a:cs typeface="Arial"/>
                <a:sym typeface="Arial"/>
              </a:rPr>
              <a:t>. Users must also select a suitable </a:t>
            </a:r>
            <a:r>
              <a:rPr b="1" i="0" lang="en-US" sz="1000" u="none" cap="none" strike="noStrike">
                <a:solidFill>
                  <a:srgbClr val="000000"/>
                </a:solidFill>
                <a:latin typeface="Arial"/>
                <a:ea typeface="Arial"/>
                <a:cs typeface="Arial"/>
                <a:sym typeface="Arial"/>
              </a:rPr>
              <a:t>power curve model</a:t>
            </a:r>
            <a:r>
              <a:rPr b="0" i="0" lang="en-US" sz="1000" u="none" cap="none" strike="noStrike">
                <a:solidFill>
                  <a:srgbClr val="000000"/>
                </a:solidFill>
                <a:latin typeface="Arial"/>
                <a:ea typeface="Arial"/>
                <a:cs typeface="Arial"/>
                <a:sym typeface="Arial"/>
              </a:rPr>
              <a:t> from the dropdown menu and provide the </a:t>
            </a:r>
            <a:r>
              <a:rPr b="1" i="0" lang="en-US" sz="1000" u="none" cap="none" strike="noStrike">
                <a:solidFill>
                  <a:srgbClr val="000000"/>
                </a:solidFill>
                <a:latin typeface="Arial"/>
                <a:ea typeface="Arial"/>
                <a:cs typeface="Arial"/>
                <a:sym typeface="Arial"/>
              </a:rPr>
              <a:t>system’s capacity</a:t>
            </a:r>
            <a:r>
              <a:rPr b="0" i="0" lang="en-US" sz="1000" u="none" cap="none" strike="noStrike">
                <a:solidFill>
                  <a:srgbClr val="000000"/>
                </a:solidFill>
                <a:latin typeface="Arial"/>
                <a:ea typeface="Arial"/>
                <a:cs typeface="Arial"/>
                <a:sym typeface="Arial"/>
              </a:rPr>
              <a:t> in kilowatts. The interactive map helps confirm location accuracy.</a:t>
            </a:r>
            <a:endParaRPr b="0" i="0" sz="1400" u="none" cap="none" strike="noStrike">
              <a:solidFill>
                <a:srgbClr val="000000"/>
              </a:solidFill>
              <a:latin typeface="Arial"/>
              <a:ea typeface="Arial"/>
              <a:cs typeface="Arial"/>
              <a:sym typeface="Arial"/>
            </a:endParaRPr>
          </a:p>
        </p:txBody>
      </p:sp>
      <p:sp>
        <p:nvSpPr>
          <p:cNvPr id="305" name="Google Shape;305;p34"/>
          <p:cNvSpPr txBox="1"/>
          <p:nvPr/>
        </p:nvSpPr>
        <p:spPr>
          <a:xfrm>
            <a:off x="878840" y="6056610"/>
            <a:ext cx="3931920" cy="707886"/>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Once all parameters are filled in, users can click </a:t>
            </a:r>
            <a:r>
              <a:rPr b="1" i="0" lang="en-US" sz="1000" u="none" cap="none" strike="noStrike">
                <a:solidFill>
                  <a:srgbClr val="000000"/>
                </a:solidFill>
                <a:latin typeface="Arial"/>
                <a:ea typeface="Arial"/>
                <a:cs typeface="Arial"/>
                <a:sym typeface="Arial"/>
              </a:rPr>
              <a:t>SEND</a:t>
            </a:r>
            <a:r>
              <a:rPr b="0" i="0" lang="en-US" sz="1000" u="none" cap="none" strike="noStrike">
                <a:solidFill>
                  <a:srgbClr val="000000"/>
                </a:solidFill>
                <a:latin typeface="Arial"/>
                <a:ea typeface="Arial"/>
                <a:cs typeface="Arial"/>
                <a:sym typeface="Arial"/>
              </a:rPr>
              <a:t> to submit the forecast request or use </a:t>
            </a:r>
            <a:r>
              <a:rPr b="1" i="0" lang="en-US" sz="1000" u="none" cap="none" strike="noStrike">
                <a:solidFill>
                  <a:srgbClr val="000000"/>
                </a:solidFill>
                <a:latin typeface="Arial"/>
                <a:ea typeface="Arial"/>
                <a:cs typeface="Arial"/>
                <a:sym typeface="Arial"/>
              </a:rPr>
              <a:t>CLEAR</a:t>
            </a:r>
            <a:r>
              <a:rPr b="0" i="0" lang="en-US" sz="1000" u="none" cap="none" strike="noStrike">
                <a:solidFill>
                  <a:srgbClr val="000000"/>
                </a:solidFill>
                <a:latin typeface="Arial"/>
                <a:ea typeface="Arial"/>
                <a:cs typeface="Arial"/>
                <a:sym typeface="Arial"/>
              </a:rPr>
              <a:t> to reset the form. This option is ideal for users looking for streamlined, subscription-based wind forecasting without historical data input.</a:t>
            </a:r>
            <a:endParaRPr b="0" i="0" sz="1400" u="none" cap="none" strike="noStrike">
              <a:solidFill>
                <a:srgbClr val="000000"/>
              </a:solidFill>
              <a:latin typeface="Arial"/>
              <a:ea typeface="Arial"/>
              <a:cs typeface="Arial"/>
              <a:sym typeface="Arial"/>
            </a:endParaRPr>
          </a:p>
        </p:txBody>
      </p:sp>
      <p:sp>
        <p:nvSpPr>
          <p:cNvPr id="306" name="Google Shape;306;p34"/>
          <p:cNvSpPr/>
          <p:nvPr/>
        </p:nvSpPr>
        <p:spPr>
          <a:xfrm>
            <a:off x="142240" y="2362200"/>
            <a:ext cx="7340600" cy="3408680"/>
          </a:xfrm>
          <a:prstGeom prst="rect">
            <a:avLst/>
          </a:prstGeom>
          <a:noFill/>
          <a:ln cap="flat" cmpd="sng" w="25400">
            <a:solidFill>
              <a:srgbClr val="08283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307" name="Google Shape;307;p34"/>
          <p:cNvCxnSpPr>
            <a:stCxn id="303" idx="1"/>
          </p:cNvCxnSpPr>
          <p:nvPr/>
        </p:nvCxnSpPr>
        <p:spPr>
          <a:xfrm flipH="1">
            <a:off x="3870820" y="879922"/>
            <a:ext cx="4074300" cy="4002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308" name="Google Shape;308;p34"/>
          <p:cNvCxnSpPr>
            <a:stCxn id="304" idx="1"/>
          </p:cNvCxnSpPr>
          <p:nvPr/>
        </p:nvCxnSpPr>
        <p:spPr>
          <a:xfrm flipH="1">
            <a:off x="7482880" y="3429000"/>
            <a:ext cx="370800" cy="357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309" name="Google Shape;309;p34"/>
          <p:cNvCxnSpPr>
            <a:stCxn id="305" idx="3"/>
          </p:cNvCxnSpPr>
          <p:nvPr/>
        </p:nvCxnSpPr>
        <p:spPr>
          <a:xfrm>
            <a:off x="4810760" y="6410553"/>
            <a:ext cx="1539300" cy="56400"/>
          </a:xfrm>
          <a:prstGeom prst="straightConnector1">
            <a:avLst/>
          </a:prstGeom>
          <a:noFill/>
          <a:ln cap="flat" cmpd="sng" w="19050">
            <a:solidFill>
              <a:schemeClr val="accent1"/>
            </a:solidFill>
            <a:prstDash val="solid"/>
            <a:miter lim="800000"/>
            <a:headEnd len="sm" w="sm"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1"/>
          <p:cNvSpPr txBox="1"/>
          <p:nvPr/>
        </p:nvSpPr>
        <p:spPr>
          <a:xfrm>
            <a:off x="4778937" y="76199"/>
            <a:ext cx="2566414" cy="55395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This dashboard helps track and manage assessment and forecast jobs by type, energy source, plan, and status.</a:t>
            </a:r>
            <a:endParaRPr b="0" i="0" sz="1800" u="none" cap="none" strike="noStrike">
              <a:solidFill>
                <a:srgbClr val="000000"/>
              </a:solidFill>
              <a:latin typeface="Arial"/>
              <a:ea typeface="Arial"/>
              <a:cs typeface="Arial"/>
              <a:sym typeface="Arial"/>
            </a:endParaRPr>
          </a:p>
        </p:txBody>
      </p:sp>
      <p:pic>
        <p:nvPicPr>
          <p:cNvPr id="315" name="Google Shape;315;p1"/>
          <p:cNvPicPr preferRelativeResize="0"/>
          <p:nvPr/>
        </p:nvPicPr>
        <p:blipFill rotWithShape="1">
          <a:blip r:embed="rId3">
            <a:alphaModFix/>
          </a:blip>
          <a:srcRect b="0" l="0" r="0" t="0"/>
          <a:stretch/>
        </p:blipFill>
        <p:spPr>
          <a:xfrm>
            <a:off x="747" y="660974"/>
            <a:ext cx="12192000" cy="4047044"/>
          </a:xfrm>
          <a:prstGeom prst="rect">
            <a:avLst/>
          </a:prstGeom>
          <a:noFill/>
          <a:ln>
            <a:noFill/>
          </a:ln>
        </p:spPr>
      </p:pic>
      <p:cxnSp>
        <p:nvCxnSpPr>
          <p:cNvPr id="316" name="Google Shape;316;p1"/>
          <p:cNvCxnSpPr/>
          <p:nvPr/>
        </p:nvCxnSpPr>
        <p:spPr>
          <a:xfrm>
            <a:off x="5629835" y="660974"/>
            <a:ext cx="0" cy="692697"/>
          </a:xfrm>
          <a:prstGeom prst="straightConnector1">
            <a:avLst/>
          </a:prstGeom>
          <a:noFill/>
          <a:ln cap="flat" cmpd="sng" w="19050">
            <a:solidFill>
              <a:schemeClr val="accent1"/>
            </a:solidFill>
            <a:prstDash val="solid"/>
            <a:miter lim="800000"/>
            <a:headEnd len="sm" w="sm" type="none"/>
            <a:tailEnd len="med" w="med" type="triangle"/>
          </a:ln>
        </p:spPr>
      </p:cxnSp>
      <p:sp>
        <p:nvSpPr>
          <p:cNvPr id="317" name="Google Shape;317;p1"/>
          <p:cNvSpPr txBox="1"/>
          <p:nvPr/>
        </p:nvSpPr>
        <p:spPr>
          <a:xfrm>
            <a:off x="10619825" y="5074750"/>
            <a:ext cx="1502100" cy="8619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Use </a:t>
            </a:r>
            <a:r>
              <a:rPr b="1" i="0" lang="en-US" sz="1000" u="none" cap="none" strike="noStrike">
                <a:solidFill>
                  <a:schemeClr val="dk1"/>
                </a:solidFill>
                <a:latin typeface="Arial"/>
                <a:ea typeface="Arial"/>
                <a:cs typeface="Arial"/>
                <a:sym typeface="Arial"/>
              </a:rPr>
              <a:t>Visualize</a:t>
            </a:r>
            <a:r>
              <a:rPr b="0" i="0" lang="en-US" sz="1000" u="none" cap="none" strike="noStrike">
                <a:solidFill>
                  <a:schemeClr val="dk1"/>
                </a:solidFill>
                <a:latin typeface="Arial"/>
                <a:ea typeface="Arial"/>
                <a:cs typeface="Arial"/>
                <a:sym typeface="Arial"/>
              </a:rPr>
              <a:t> to check the analytical or visual representation without downloading the raw files.</a:t>
            </a:r>
            <a:endParaRPr b="0" i="0" sz="1800" u="none" cap="none" strike="noStrike">
              <a:solidFill>
                <a:srgbClr val="000000"/>
              </a:solidFill>
              <a:latin typeface="Arial"/>
              <a:ea typeface="Arial"/>
              <a:cs typeface="Arial"/>
              <a:sym typeface="Arial"/>
            </a:endParaRPr>
          </a:p>
        </p:txBody>
      </p:sp>
      <p:sp>
        <p:nvSpPr>
          <p:cNvPr id="318" name="Google Shape;318;p1"/>
          <p:cNvSpPr txBox="1"/>
          <p:nvPr/>
        </p:nvSpPr>
        <p:spPr>
          <a:xfrm>
            <a:off x="9267275" y="29375"/>
            <a:ext cx="2751000" cy="5541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Always click Refresh after launching the dashboard to ensure the latest data is loaded.</a:t>
            </a:r>
            <a:endParaRPr b="0" i="0" sz="1800" u="none" cap="none" strike="noStrike">
              <a:solidFill>
                <a:srgbClr val="000000"/>
              </a:solidFill>
              <a:latin typeface="Arial"/>
              <a:ea typeface="Arial"/>
              <a:cs typeface="Arial"/>
              <a:sym typeface="Arial"/>
            </a:endParaRPr>
          </a:p>
        </p:txBody>
      </p:sp>
      <p:sp>
        <p:nvSpPr>
          <p:cNvPr id="319" name="Google Shape;319;p1"/>
          <p:cNvSpPr txBox="1"/>
          <p:nvPr/>
        </p:nvSpPr>
        <p:spPr>
          <a:xfrm>
            <a:off x="1259171" y="65332"/>
            <a:ext cx="1783749" cy="707846"/>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Use filters at the top to quickly find specific jobs (e.g., all wind jobs with premium plan).</a:t>
            </a:r>
            <a:endParaRPr b="0" i="0" sz="1800" u="none" cap="none" strike="noStrike">
              <a:solidFill>
                <a:srgbClr val="000000"/>
              </a:solidFill>
              <a:latin typeface="Arial"/>
              <a:ea typeface="Arial"/>
              <a:cs typeface="Arial"/>
              <a:sym typeface="Arial"/>
            </a:endParaRPr>
          </a:p>
        </p:txBody>
      </p:sp>
      <p:sp>
        <p:nvSpPr>
          <p:cNvPr id="320" name="Google Shape;320;p1"/>
          <p:cNvSpPr txBox="1"/>
          <p:nvPr/>
        </p:nvSpPr>
        <p:spPr>
          <a:xfrm>
            <a:off x="534109" y="4780438"/>
            <a:ext cx="1502195" cy="55395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Use Copy ID when needing to share or reference a job.</a:t>
            </a:r>
            <a:endParaRPr b="0" i="0" sz="1800" u="none" cap="none" strike="noStrike">
              <a:solidFill>
                <a:srgbClr val="000000"/>
              </a:solidFill>
              <a:latin typeface="Arial"/>
              <a:ea typeface="Arial"/>
              <a:cs typeface="Arial"/>
              <a:sym typeface="Arial"/>
            </a:endParaRPr>
          </a:p>
        </p:txBody>
      </p:sp>
      <p:sp>
        <p:nvSpPr>
          <p:cNvPr id="321" name="Google Shape;321;p1"/>
          <p:cNvSpPr/>
          <p:nvPr/>
        </p:nvSpPr>
        <p:spPr>
          <a:xfrm>
            <a:off x="11295529" y="1452282"/>
            <a:ext cx="484095" cy="2985247"/>
          </a:xfrm>
          <a:prstGeom prst="rect">
            <a:avLst/>
          </a:prstGeom>
          <a:no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322" name="Google Shape;322;p1"/>
          <p:cNvCxnSpPr>
            <a:stCxn id="317" idx="0"/>
            <a:endCxn id="321" idx="2"/>
          </p:cNvCxnSpPr>
          <p:nvPr/>
        </p:nvCxnSpPr>
        <p:spPr>
          <a:xfrm flipH="1" rot="10800000">
            <a:off x="11370875" y="4437550"/>
            <a:ext cx="166800" cy="6372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323" name="Google Shape;323;p1"/>
          <p:cNvCxnSpPr/>
          <p:nvPr/>
        </p:nvCxnSpPr>
        <p:spPr>
          <a:xfrm>
            <a:off x="11354571" y="501055"/>
            <a:ext cx="366000" cy="208200"/>
          </a:xfrm>
          <a:prstGeom prst="straightConnector1">
            <a:avLst/>
          </a:prstGeom>
          <a:noFill/>
          <a:ln cap="flat" cmpd="sng" w="19050">
            <a:solidFill>
              <a:schemeClr val="accent1"/>
            </a:solidFill>
            <a:prstDash val="solid"/>
            <a:miter lim="800000"/>
            <a:headEnd len="sm" w="sm" type="none"/>
            <a:tailEnd len="med" w="med" type="triangle"/>
          </a:ln>
        </p:spPr>
      </p:cxnSp>
      <p:sp>
        <p:nvSpPr>
          <p:cNvPr id="324" name="Google Shape;324;p1"/>
          <p:cNvSpPr/>
          <p:nvPr/>
        </p:nvSpPr>
        <p:spPr>
          <a:xfrm>
            <a:off x="623047" y="4217895"/>
            <a:ext cx="649493" cy="174811"/>
          </a:xfrm>
          <a:prstGeom prst="rect">
            <a:avLst/>
          </a:prstGeom>
          <a:no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325" name="Google Shape;325;p1"/>
          <p:cNvCxnSpPr>
            <a:stCxn id="320" idx="0"/>
          </p:cNvCxnSpPr>
          <p:nvPr/>
        </p:nvCxnSpPr>
        <p:spPr>
          <a:xfrm rot="10800000">
            <a:off x="1036207" y="4385938"/>
            <a:ext cx="249000" cy="3945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326" name="Google Shape;326;p1"/>
          <p:cNvCxnSpPr>
            <a:stCxn id="319" idx="2"/>
          </p:cNvCxnSpPr>
          <p:nvPr/>
        </p:nvCxnSpPr>
        <p:spPr>
          <a:xfrm flipH="1">
            <a:off x="1505446" y="773178"/>
            <a:ext cx="645600" cy="145800"/>
          </a:xfrm>
          <a:prstGeom prst="straightConnector1">
            <a:avLst/>
          </a:prstGeom>
          <a:noFill/>
          <a:ln cap="flat" cmpd="sng" w="19050">
            <a:solidFill>
              <a:schemeClr val="accent1"/>
            </a:solidFill>
            <a:prstDash val="solid"/>
            <a:miter lim="800000"/>
            <a:headEnd len="sm" w="sm" type="none"/>
            <a:tailEnd len="med" w="med" type="triangle"/>
          </a:ln>
        </p:spPr>
      </p:cxnSp>
      <p:sp>
        <p:nvSpPr>
          <p:cNvPr id="327" name="Google Shape;327;p1"/>
          <p:cNvSpPr/>
          <p:nvPr/>
        </p:nvSpPr>
        <p:spPr>
          <a:xfrm>
            <a:off x="62753" y="918882"/>
            <a:ext cx="2671480" cy="692697"/>
          </a:xfrm>
          <a:prstGeom prst="rect">
            <a:avLst/>
          </a:prstGeom>
          <a:no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28" name="Google Shape;328;p1"/>
          <p:cNvSpPr/>
          <p:nvPr/>
        </p:nvSpPr>
        <p:spPr>
          <a:xfrm>
            <a:off x="8443904" y="1452257"/>
            <a:ext cx="484200" cy="2985300"/>
          </a:xfrm>
          <a:prstGeom prst="rect">
            <a:avLst/>
          </a:prstGeom>
          <a:no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29" name="Google Shape;329;p1"/>
          <p:cNvSpPr txBox="1"/>
          <p:nvPr/>
        </p:nvSpPr>
        <p:spPr>
          <a:xfrm>
            <a:off x="7037800" y="4996250"/>
            <a:ext cx="1146000" cy="7080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Use </a:t>
            </a:r>
            <a:r>
              <a:rPr b="1" i="0" lang="en-US" sz="1000" u="none" cap="none" strike="noStrike">
                <a:solidFill>
                  <a:schemeClr val="dk1"/>
                </a:solidFill>
                <a:latin typeface="Arial"/>
                <a:ea typeface="Arial"/>
                <a:cs typeface="Arial"/>
                <a:sym typeface="Arial"/>
              </a:rPr>
              <a:t>Parameters </a:t>
            </a:r>
            <a:r>
              <a:rPr b="0" i="0" lang="en-US" sz="1000" u="none" cap="none" strike="noStrike">
                <a:solidFill>
                  <a:schemeClr val="dk1"/>
                </a:solidFill>
                <a:latin typeface="Arial"/>
                <a:ea typeface="Arial"/>
                <a:cs typeface="Arial"/>
                <a:sym typeface="Arial"/>
              </a:rPr>
              <a:t>to visualize the configuration of your job request</a:t>
            </a:r>
            <a:endParaRPr b="0" i="0" sz="1800" u="none" cap="none" strike="noStrike">
              <a:solidFill>
                <a:srgbClr val="000000"/>
              </a:solidFill>
              <a:latin typeface="Arial"/>
              <a:ea typeface="Arial"/>
              <a:cs typeface="Arial"/>
              <a:sym typeface="Arial"/>
            </a:endParaRPr>
          </a:p>
        </p:txBody>
      </p:sp>
      <p:cxnSp>
        <p:nvCxnSpPr>
          <p:cNvPr id="330" name="Google Shape;330;p1"/>
          <p:cNvCxnSpPr>
            <a:stCxn id="329" idx="0"/>
            <a:endCxn id="328" idx="2"/>
          </p:cNvCxnSpPr>
          <p:nvPr/>
        </p:nvCxnSpPr>
        <p:spPr>
          <a:xfrm flipH="1" rot="10800000">
            <a:off x="7610800" y="4437650"/>
            <a:ext cx="1075200" cy="558600"/>
          </a:xfrm>
          <a:prstGeom prst="straightConnector1">
            <a:avLst/>
          </a:prstGeom>
          <a:noFill/>
          <a:ln cap="flat" cmpd="sng" w="19050">
            <a:solidFill>
              <a:schemeClr val="accent1"/>
            </a:solidFill>
            <a:prstDash val="solid"/>
            <a:miter lim="800000"/>
            <a:headEnd len="sm" w="sm" type="none"/>
            <a:tailEnd len="med" w="med" type="triangle"/>
          </a:ln>
        </p:spPr>
      </p:cxnSp>
      <p:sp>
        <p:nvSpPr>
          <p:cNvPr id="331" name="Google Shape;331;p1"/>
          <p:cNvSpPr/>
          <p:nvPr/>
        </p:nvSpPr>
        <p:spPr>
          <a:xfrm>
            <a:off x="9968624" y="1452250"/>
            <a:ext cx="609300" cy="2985300"/>
          </a:xfrm>
          <a:prstGeom prst="rect">
            <a:avLst/>
          </a:prstGeom>
          <a:no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32" name="Google Shape;332;p1"/>
          <p:cNvSpPr txBox="1"/>
          <p:nvPr/>
        </p:nvSpPr>
        <p:spPr>
          <a:xfrm>
            <a:off x="8787152" y="660975"/>
            <a:ext cx="1735800" cy="5541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Click the icon to Download the data generated by the request.</a:t>
            </a:r>
            <a:endParaRPr b="0" i="0" sz="1000" u="none" cap="none" strike="noStrike">
              <a:solidFill>
                <a:schemeClr val="dk1"/>
              </a:solidFill>
              <a:latin typeface="Arial"/>
              <a:ea typeface="Arial"/>
              <a:cs typeface="Arial"/>
              <a:sym typeface="Arial"/>
            </a:endParaRPr>
          </a:p>
        </p:txBody>
      </p:sp>
      <p:cxnSp>
        <p:nvCxnSpPr>
          <p:cNvPr id="333" name="Google Shape;333;p1"/>
          <p:cNvCxnSpPr>
            <a:stCxn id="332" idx="2"/>
            <a:endCxn id="331" idx="0"/>
          </p:cNvCxnSpPr>
          <p:nvPr/>
        </p:nvCxnSpPr>
        <p:spPr>
          <a:xfrm>
            <a:off x="9655052" y="1215075"/>
            <a:ext cx="618300" cy="237300"/>
          </a:xfrm>
          <a:prstGeom prst="straightConnector1">
            <a:avLst/>
          </a:prstGeom>
          <a:noFill/>
          <a:ln cap="flat" cmpd="sng" w="19050">
            <a:solidFill>
              <a:schemeClr val="accent1"/>
            </a:solidFill>
            <a:prstDash val="solid"/>
            <a:miter lim="800000"/>
            <a:headEnd len="sm" w="sm"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2"/>
          <p:cNvPicPr preferRelativeResize="0"/>
          <p:nvPr/>
        </p:nvPicPr>
        <p:blipFill>
          <a:blip r:embed="rId3">
            <a:alphaModFix/>
          </a:blip>
          <a:stretch>
            <a:fillRect/>
          </a:stretch>
        </p:blipFill>
        <p:spPr>
          <a:xfrm>
            <a:off x="3418013" y="25092"/>
            <a:ext cx="3783200" cy="6807825"/>
          </a:xfrm>
          <a:prstGeom prst="rect">
            <a:avLst/>
          </a:prstGeom>
          <a:noFill/>
          <a:ln>
            <a:noFill/>
          </a:ln>
        </p:spPr>
      </p:pic>
      <p:sp>
        <p:nvSpPr>
          <p:cNvPr id="92" name="Google Shape;92;p2"/>
          <p:cNvSpPr/>
          <p:nvPr/>
        </p:nvSpPr>
        <p:spPr>
          <a:xfrm>
            <a:off x="3526550" y="2761900"/>
            <a:ext cx="3636900" cy="4046400"/>
          </a:xfrm>
          <a:prstGeom prst="rect">
            <a:avLst/>
          </a:prstGeom>
          <a:no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3" name="Google Shape;93;p2"/>
          <p:cNvSpPr txBox="1"/>
          <p:nvPr/>
        </p:nvSpPr>
        <p:spPr>
          <a:xfrm>
            <a:off x="273424" y="222489"/>
            <a:ext cx="1653988" cy="55395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Under the </a:t>
            </a:r>
            <a:r>
              <a:rPr b="1" i="0" lang="en-US" sz="1000" u="none" cap="none" strike="noStrike">
                <a:solidFill>
                  <a:schemeClr val="dk1"/>
                </a:solidFill>
                <a:latin typeface="Arial"/>
                <a:ea typeface="Arial"/>
                <a:cs typeface="Arial"/>
                <a:sym typeface="Arial"/>
              </a:rPr>
              <a:t>About</a:t>
            </a:r>
            <a:r>
              <a:rPr b="0" i="0" lang="en-US" sz="1000" u="none" cap="none" strike="noStrike">
                <a:solidFill>
                  <a:schemeClr val="dk1"/>
                </a:solidFill>
                <a:latin typeface="Arial"/>
                <a:ea typeface="Arial"/>
                <a:cs typeface="Arial"/>
                <a:sym typeface="Arial"/>
              </a:rPr>
              <a:t> tab, the interface explains the two core assessment types</a:t>
            </a:r>
            <a:endParaRPr b="0" i="0" sz="1800" u="none" cap="none" strike="noStrike">
              <a:solidFill>
                <a:srgbClr val="000000"/>
              </a:solidFill>
              <a:latin typeface="Arial"/>
              <a:ea typeface="Arial"/>
              <a:cs typeface="Arial"/>
              <a:sym typeface="Arial"/>
            </a:endParaRPr>
          </a:p>
        </p:txBody>
      </p:sp>
      <p:sp>
        <p:nvSpPr>
          <p:cNvPr id="94" name="Google Shape;94;p2"/>
          <p:cNvSpPr txBox="1"/>
          <p:nvPr/>
        </p:nvSpPr>
        <p:spPr>
          <a:xfrm>
            <a:off x="9327976" y="297226"/>
            <a:ext cx="2586318" cy="86173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The </a:t>
            </a:r>
            <a:r>
              <a:rPr b="1" i="0" lang="en-US" sz="1000" u="none" cap="none" strike="noStrike">
                <a:solidFill>
                  <a:schemeClr val="dk1"/>
                </a:solidFill>
                <a:latin typeface="Arial"/>
                <a:ea typeface="Arial"/>
                <a:cs typeface="Arial"/>
                <a:sym typeface="Arial"/>
              </a:rPr>
              <a:t>Basic Assessment </a:t>
            </a:r>
            <a:r>
              <a:rPr b="0" i="0" lang="en-US" sz="1000" u="none" cap="none" strike="noStrike">
                <a:solidFill>
                  <a:schemeClr val="dk1"/>
                </a:solidFill>
                <a:latin typeface="Arial"/>
                <a:ea typeface="Arial"/>
                <a:cs typeface="Arial"/>
                <a:sym typeface="Arial"/>
              </a:rPr>
              <a:t>allows users to visualize and download monthly average values of Global Horizontal Irradiance (GHI) and Direct Normal Irradiance (DNI) for any geographic location.</a:t>
            </a:r>
            <a:endParaRPr b="0" i="0" sz="1800" u="none" cap="none" strike="noStrike">
              <a:solidFill>
                <a:srgbClr val="000000"/>
              </a:solidFill>
              <a:latin typeface="Arial"/>
              <a:ea typeface="Arial"/>
              <a:cs typeface="Arial"/>
              <a:sym typeface="Arial"/>
            </a:endParaRPr>
          </a:p>
        </p:txBody>
      </p:sp>
      <p:sp>
        <p:nvSpPr>
          <p:cNvPr id="95" name="Google Shape;95;p2"/>
          <p:cNvSpPr txBox="1"/>
          <p:nvPr/>
        </p:nvSpPr>
        <p:spPr>
          <a:xfrm>
            <a:off x="116196" y="4780135"/>
            <a:ext cx="2649000" cy="11697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The </a:t>
            </a:r>
            <a:r>
              <a:rPr b="1" i="0" lang="en-US" sz="1000" u="none" cap="none" strike="noStrike">
                <a:solidFill>
                  <a:schemeClr val="dk1"/>
                </a:solidFill>
                <a:latin typeface="Arial"/>
                <a:ea typeface="Arial"/>
                <a:cs typeface="Arial"/>
                <a:sym typeface="Arial"/>
              </a:rPr>
              <a:t>Premium Assessment </a:t>
            </a:r>
            <a:r>
              <a:rPr b="0" i="0" lang="en-US" sz="1000" u="none" cap="none" strike="noStrike">
                <a:solidFill>
                  <a:schemeClr val="dk1"/>
                </a:solidFill>
                <a:latin typeface="Arial"/>
                <a:ea typeface="Arial"/>
                <a:cs typeface="Arial"/>
                <a:sym typeface="Arial"/>
              </a:rPr>
              <a:t>builds on the Basic version by incorporating power production estimations. It considers solar park specifications like panel tilt, azimuth angle, and the type of solar tracking system (fixed, single-axis, or dual-axis), and is fully automated for accurate forecasting.</a:t>
            </a:r>
            <a:endParaRPr b="0" i="0" sz="1800" u="none" cap="none" strike="noStrike">
              <a:solidFill>
                <a:srgbClr val="000000"/>
              </a:solidFill>
              <a:latin typeface="Arial"/>
              <a:ea typeface="Arial"/>
              <a:cs typeface="Arial"/>
              <a:sym typeface="Arial"/>
            </a:endParaRPr>
          </a:p>
        </p:txBody>
      </p:sp>
      <p:sp>
        <p:nvSpPr>
          <p:cNvPr id="96" name="Google Shape;96;p2"/>
          <p:cNvSpPr txBox="1"/>
          <p:nvPr/>
        </p:nvSpPr>
        <p:spPr>
          <a:xfrm>
            <a:off x="8881784" y="3824592"/>
            <a:ext cx="2850776" cy="55395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To demonstrate a real-world application and a chart that visually compares and includes a </a:t>
            </a:r>
            <a:r>
              <a:rPr b="1" i="0" lang="en-US" sz="1000" u="none" cap="none" strike="noStrike">
                <a:solidFill>
                  <a:schemeClr val="dk1"/>
                </a:solidFill>
                <a:latin typeface="Arial"/>
                <a:ea typeface="Arial"/>
                <a:cs typeface="Arial"/>
                <a:sym typeface="Arial"/>
              </a:rPr>
              <a:t>Use Case Demonstration. </a:t>
            </a:r>
            <a:endParaRPr b="1" i="0" sz="1000" u="none" cap="none" strike="noStrike">
              <a:solidFill>
                <a:srgbClr val="000000"/>
              </a:solidFill>
              <a:latin typeface="Arial"/>
              <a:ea typeface="Arial"/>
              <a:cs typeface="Arial"/>
              <a:sym typeface="Arial"/>
            </a:endParaRPr>
          </a:p>
        </p:txBody>
      </p:sp>
      <p:cxnSp>
        <p:nvCxnSpPr>
          <p:cNvPr id="97" name="Google Shape;97;p2"/>
          <p:cNvCxnSpPr>
            <a:stCxn id="93" idx="3"/>
          </p:cNvCxnSpPr>
          <p:nvPr/>
        </p:nvCxnSpPr>
        <p:spPr>
          <a:xfrm flipH="1" rot="10800000">
            <a:off x="1927412" y="493768"/>
            <a:ext cx="770400" cy="57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98" name="Google Shape;98;p2"/>
          <p:cNvCxnSpPr>
            <a:stCxn id="94" idx="1"/>
          </p:cNvCxnSpPr>
          <p:nvPr/>
        </p:nvCxnSpPr>
        <p:spPr>
          <a:xfrm flipH="1">
            <a:off x="7234276" y="728093"/>
            <a:ext cx="2093700" cy="20733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99" name="Google Shape;99;p2"/>
          <p:cNvCxnSpPr>
            <a:stCxn id="95" idx="3"/>
          </p:cNvCxnSpPr>
          <p:nvPr/>
        </p:nvCxnSpPr>
        <p:spPr>
          <a:xfrm flipH="1" rot="10800000">
            <a:off x="2765196" y="5336185"/>
            <a:ext cx="800700" cy="288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100" name="Google Shape;100;p2"/>
          <p:cNvCxnSpPr>
            <a:stCxn id="96" idx="1"/>
            <a:endCxn id="92" idx="3"/>
          </p:cNvCxnSpPr>
          <p:nvPr/>
        </p:nvCxnSpPr>
        <p:spPr>
          <a:xfrm flipH="1">
            <a:off x="7163384" y="4101571"/>
            <a:ext cx="1718400" cy="683400"/>
          </a:xfrm>
          <a:prstGeom prst="straightConnector1">
            <a:avLst/>
          </a:prstGeom>
          <a:noFill/>
          <a:ln cap="flat" cmpd="sng" w="19050">
            <a:solidFill>
              <a:schemeClr val="accent1"/>
            </a:solidFill>
            <a:prstDash val="solid"/>
            <a:miter lim="800000"/>
            <a:headEnd len="sm" w="sm" type="none"/>
            <a:tailEnd len="med" w="med" type="triangle"/>
          </a:ln>
        </p:spPr>
      </p:cxnSp>
      <p:sp>
        <p:nvSpPr>
          <p:cNvPr id="101" name="Google Shape;101;p2"/>
          <p:cNvSpPr txBox="1"/>
          <p:nvPr/>
        </p:nvSpPr>
        <p:spPr>
          <a:xfrm>
            <a:off x="8926607" y="5181513"/>
            <a:ext cx="2805953" cy="1323399"/>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This section features an image of a solar park and describes how KINIGOS SA, a subsidiary of Quest Energy SA, uses this forecasting tool to improve the performance of its solar stations in Greece. The case study emphasizes how the service enhances efficiency and supports data-driven decisions for large-scale solar operations.</a:t>
            </a:r>
            <a:endParaRPr b="0" i="0" sz="1400" u="none" cap="none" strike="noStrike">
              <a:solidFill>
                <a:srgbClr val="000000"/>
              </a:solidFill>
              <a:latin typeface="Arial"/>
              <a:ea typeface="Arial"/>
              <a:cs typeface="Arial"/>
              <a:sym typeface="Arial"/>
            </a:endParaRPr>
          </a:p>
        </p:txBody>
      </p:sp>
      <p:cxnSp>
        <p:nvCxnSpPr>
          <p:cNvPr id="102" name="Google Shape;102;p2"/>
          <p:cNvCxnSpPr>
            <a:stCxn id="101" idx="1"/>
          </p:cNvCxnSpPr>
          <p:nvPr/>
        </p:nvCxnSpPr>
        <p:spPr>
          <a:xfrm rot="10800000">
            <a:off x="7218407" y="5131313"/>
            <a:ext cx="1708200" cy="711900"/>
          </a:xfrm>
          <a:prstGeom prst="straightConnector1">
            <a:avLst/>
          </a:prstGeom>
          <a:noFill/>
          <a:ln cap="flat" cmpd="sng" w="19050">
            <a:solidFill>
              <a:schemeClr val="accent1"/>
            </a:solidFill>
            <a:prstDash val="solid"/>
            <a:miter lim="800000"/>
            <a:headEnd len="sm" w="sm"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3"/>
          <p:cNvPicPr preferRelativeResize="0"/>
          <p:nvPr/>
        </p:nvPicPr>
        <p:blipFill rotWithShape="1">
          <a:blip r:embed="rId3">
            <a:alphaModFix/>
          </a:blip>
          <a:srcRect b="0" l="0" r="0" t="0"/>
          <a:stretch/>
        </p:blipFill>
        <p:spPr>
          <a:xfrm>
            <a:off x="540068" y="0"/>
            <a:ext cx="8134030" cy="6858000"/>
          </a:xfrm>
          <a:prstGeom prst="rect">
            <a:avLst/>
          </a:prstGeom>
          <a:noFill/>
          <a:ln>
            <a:noFill/>
          </a:ln>
        </p:spPr>
      </p:pic>
      <p:sp>
        <p:nvSpPr>
          <p:cNvPr id="108" name="Google Shape;108;p3"/>
          <p:cNvSpPr txBox="1"/>
          <p:nvPr/>
        </p:nvSpPr>
        <p:spPr>
          <a:xfrm>
            <a:off x="8991598" y="1446963"/>
            <a:ext cx="3065929" cy="55399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The </a:t>
            </a:r>
            <a:r>
              <a:rPr b="1" i="0" lang="en-US" sz="1000" u="none" cap="none" strike="noStrike">
                <a:solidFill>
                  <a:schemeClr val="dk1"/>
                </a:solidFill>
                <a:latin typeface="Arial"/>
                <a:ea typeface="Arial"/>
                <a:cs typeface="Arial"/>
                <a:sym typeface="Arial"/>
              </a:rPr>
              <a:t>Basic</a:t>
            </a:r>
            <a:r>
              <a:rPr b="0" i="0" lang="en-US" sz="1000" u="none" cap="none" strike="noStrike">
                <a:solidFill>
                  <a:schemeClr val="dk1"/>
                </a:solidFill>
                <a:latin typeface="Arial"/>
                <a:ea typeface="Arial"/>
                <a:cs typeface="Arial"/>
                <a:sym typeface="Arial"/>
              </a:rPr>
              <a:t> tab of the Solar Energy Assessment tool lets users retrieve monthly solar radiation data to support site-specific solar energy planning.</a:t>
            </a:r>
            <a:endParaRPr b="0" i="0" sz="1400" u="none" cap="none" strike="noStrike">
              <a:solidFill>
                <a:srgbClr val="000000"/>
              </a:solidFill>
              <a:latin typeface="Arial"/>
              <a:ea typeface="Arial"/>
              <a:cs typeface="Arial"/>
              <a:sym typeface="Arial"/>
            </a:endParaRPr>
          </a:p>
        </p:txBody>
      </p:sp>
      <p:sp>
        <p:nvSpPr>
          <p:cNvPr id="109" name="Google Shape;109;p3"/>
          <p:cNvSpPr txBox="1"/>
          <p:nvPr/>
        </p:nvSpPr>
        <p:spPr>
          <a:xfrm>
            <a:off x="9106647" y="3337869"/>
            <a:ext cx="2950880" cy="707846"/>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By entering a </a:t>
            </a:r>
            <a:r>
              <a:rPr b="1" i="0" lang="en-US" sz="1000" u="none" cap="none" strike="noStrike">
                <a:solidFill>
                  <a:schemeClr val="dk1"/>
                </a:solidFill>
                <a:latin typeface="Arial"/>
                <a:ea typeface="Arial"/>
                <a:cs typeface="Arial"/>
                <a:sym typeface="Arial"/>
              </a:rPr>
              <a:t>start and end date</a:t>
            </a:r>
            <a:r>
              <a:rPr b="0" i="0" lang="en-US" sz="1000" u="none" cap="none" strike="noStrike">
                <a:solidFill>
                  <a:schemeClr val="dk1"/>
                </a:solidFill>
                <a:latin typeface="Arial"/>
                <a:ea typeface="Arial"/>
                <a:cs typeface="Arial"/>
                <a:sym typeface="Arial"/>
              </a:rPr>
              <a:t>, plus </a:t>
            </a:r>
            <a:r>
              <a:rPr b="1" i="0" lang="en-US" sz="1000" u="none" cap="none" strike="noStrike">
                <a:solidFill>
                  <a:schemeClr val="dk1"/>
                </a:solidFill>
                <a:latin typeface="Arial"/>
                <a:ea typeface="Arial"/>
                <a:cs typeface="Arial"/>
                <a:sym typeface="Arial"/>
              </a:rPr>
              <a:t>latitude and longitude</a:t>
            </a:r>
            <a:r>
              <a:rPr b="0" i="0" lang="en-US" sz="1000" u="none" cap="none" strike="noStrike">
                <a:solidFill>
                  <a:schemeClr val="dk1"/>
                </a:solidFill>
                <a:latin typeface="Arial"/>
                <a:ea typeface="Arial"/>
                <a:cs typeface="Arial"/>
                <a:sym typeface="Arial"/>
              </a:rPr>
              <a:t>, users can generate detailed data on GHI and DNI for any location. An interactive map helps users select coordinates easily.</a:t>
            </a:r>
            <a:endParaRPr b="0" i="0" sz="1400" u="none" cap="none" strike="noStrike">
              <a:solidFill>
                <a:srgbClr val="000000"/>
              </a:solidFill>
              <a:latin typeface="Arial"/>
              <a:ea typeface="Arial"/>
              <a:cs typeface="Arial"/>
              <a:sym typeface="Arial"/>
            </a:endParaRPr>
          </a:p>
        </p:txBody>
      </p:sp>
      <p:sp>
        <p:nvSpPr>
          <p:cNvPr id="110" name="Google Shape;110;p3"/>
          <p:cNvSpPr txBox="1"/>
          <p:nvPr/>
        </p:nvSpPr>
        <p:spPr>
          <a:xfrm>
            <a:off x="9106648" y="5873176"/>
            <a:ext cx="2950880" cy="707846"/>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After inputting the data, click “</a:t>
            </a:r>
            <a:r>
              <a:rPr b="1" i="0" lang="en-US" sz="1000" u="none" cap="none" strike="noStrike">
                <a:solidFill>
                  <a:schemeClr val="dk1"/>
                </a:solidFill>
                <a:latin typeface="Arial"/>
                <a:ea typeface="Arial"/>
                <a:cs typeface="Arial"/>
                <a:sym typeface="Arial"/>
              </a:rPr>
              <a:t>ORDER</a:t>
            </a:r>
            <a:r>
              <a:rPr b="0" i="0" lang="en-US" sz="1000" u="none" cap="none" strike="noStrike">
                <a:solidFill>
                  <a:schemeClr val="dk1"/>
                </a:solidFill>
                <a:latin typeface="Arial"/>
                <a:ea typeface="Arial"/>
                <a:cs typeface="Arial"/>
                <a:sym typeface="Arial"/>
              </a:rPr>
              <a:t>” to generate the output, which is downloadable as a CSV file in 1-minute, 15-minute, hourly, or monthly intervals. </a:t>
            </a:r>
            <a:endParaRPr b="0" i="0" sz="1400" u="none" cap="none" strike="noStrike">
              <a:solidFill>
                <a:srgbClr val="000000"/>
              </a:solidFill>
              <a:latin typeface="Arial"/>
              <a:ea typeface="Arial"/>
              <a:cs typeface="Arial"/>
              <a:sym typeface="Arial"/>
            </a:endParaRPr>
          </a:p>
        </p:txBody>
      </p:sp>
      <p:sp>
        <p:nvSpPr>
          <p:cNvPr id="111" name="Google Shape;111;p3"/>
          <p:cNvSpPr/>
          <p:nvPr/>
        </p:nvSpPr>
        <p:spPr>
          <a:xfrm>
            <a:off x="540067" y="2743200"/>
            <a:ext cx="7931579" cy="3285565"/>
          </a:xfrm>
          <a:prstGeom prst="rect">
            <a:avLst/>
          </a:prstGeom>
          <a:no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112" name="Google Shape;112;p3"/>
          <p:cNvCxnSpPr/>
          <p:nvPr/>
        </p:nvCxnSpPr>
        <p:spPr>
          <a:xfrm rot="10800000">
            <a:off x="8471647" y="3706205"/>
            <a:ext cx="648447" cy="0"/>
          </a:xfrm>
          <a:prstGeom prst="straightConnector1">
            <a:avLst/>
          </a:prstGeom>
          <a:noFill/>
          <a:ln cap="flat" cmpd="sng" w="19050">
            <a:solidFill>
              <a:schemeClr val="accent1"/>
            </a:solidFill>
            <a:prstDash val="solid"/>
            <a:miter lim="800000"/>
            <a:headEnd len="sm" w="sm" type="none"/>
            <a:tailEnd len="med" w="med" type="triangle"/>
          </a:ln>
        </p:spPr>
      </p:cxnSp>
      <p:cxnSp>
        <p:nvCxnSpPr>
          <p:cNvPr id="113" name="Google Shape;113;p3"/>
          <p:cNvCxnSpPr>
            <a:stCxn id="110" idx="1"/>
          </p:cNvCxnSpPr>
          <p:nvPr/>
        </p:nvCxnSpPr>
        <p:spPr>
          <a:xfrm flipH="1">
            <a:off x="8534548" y="6227099"/>
            <a:ext cx="572100" cy="2454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114" name="Google Shape;114;p3"/>
          <p:cNvCxnSpPr>
            <a:stCxn id="108" idx="1"/>
          </p:cNvCxnSpPr>
          <p:nvPr/>
        </p:nvCxnSpPr>
        <p:spPr>
          <a:xfrm rot="10800000">
            <a:off x="8534398" y="1723962"/>
            <a:ext cx="457200" cy="0"/>
          </a:xfrm>
          <a:prstGeom prst="straightConnector1">
            <a:avLst/>
          </a:prstGeom>
          <a:noFill/>
          <a:ln cap="flat" cmpd="sng" w="19050">
            <a:solidFill>
              <a:schemeClr val="accent1"/>
            </a:solidFill>
            <a:prstDash val="solid"/>
            <a:miter lim="800000"/>
            <a:headEnd len="sm" w="sm" type="none"/>
            <a:tailEnd len="med" w="med" type="triangle"/>
          </a:ln>
        </p:spPr>
      </p:cxnSp>
      <p:sp>
        <p:nvSpPr>
          <p:cNvPr id="115" name="Google Shape;115;p3"/>
          <p:cNvSpPr txBox="1"/>
          <p:nvPr/>
        </p:nvSpPr>
        <p:spPr>
          <a:xfrm>
            <a:off x="4838700" y="6150154"/>
            <a:ext cx="1710018" cy="707846"/>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Use the “</a:t>
            </a:r>
            <a:r>
              <a:rPr b="1" i="0" lang="en-US" sz="1000" u="none" cap="none" strike="noStrike">
                <a:solidFill>
                  <a:schemeClr val="dk1"/>
                </a:solidFill>
                <a:latin typeface="Arial"/>
                <a:ea typeface="Arial"/>
                <a:cs typeface="Arial"/>
                <a:sym typeface="Arial"/>
              </a:rPr>
              <a:t>CLEAR</a:t>
            </a:r>
            <a:r>
              <a:rPr b="0" i="0" lang="en-US" sz="1000" u="none" cap="none" strike="noStrike">
                <a:solidFill>
                  <a:schemeClr val="dk1"/>
                </a:solidFill>
                <a:latin typeface="Arial"/>
                <a:ea typeface="Arial"/>
                <a:cs typeface="Arial"/>
                <a:sym typeface="Arial"/>
              </a:rPr>
              <a:t>” button to reset all fields. The map supports zooming for precise location targeting.</a:t>
            </a:r>
            <a:endParaRPr b="0" i="0" sz="1400" u="none" cap="none" strike="noStrike">
              <a:solidFill>
                <a:srgbClr val="000000"/>
              </a:solidFill>
              <a:latin typeface="Arial"/>
              <a:ea typeface="Arial"/>
              <a:cs typeface="Arial"/>
              <a:sym typeface="Arial"/>
            </a:endParaRPr>
          </a:p>
        </p:txBody>
      </p:sp>
      <p:cxnSp>
        <p:nvCxnSpPr>
          <p:cNvPr id="116" name="Google Shape;116;p3"/>
          <p:cNvCxnSpPr>
            <a:stCxn id="115" idx="3"/>
          </p:cNvCxnSpPr>
          <p:nvPr/>
        </p:nvCxnSpPr>
        <p:spPr>
          <a:xfrm>
            <a:off x="6548718" y="6504077"/>
            <a:ext cx="775500" cy="0"/>
          </a:xfrm>
          <a:prstGeom prst="straightConnector1">
            <a:avLst/>
          </a:prstGeom>
          <a:noFill/>
          <a:ln cap="flat" cmpd="sng" w="19050">
            <a:solidFill>
              <a:schemeClr val="accent1"/>
            </a:solidFill>
            <a:prstDash val="solid"/>
            <a:miter lim="800000"/>
            <a:headEnd len="sm" w="sm"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4"/>
          <p:cNvPicPr preferRelativeResize="0"/>
          <p:nvPr/>
        </p:nvPicPr>
        <p:blipFill rotWithShape="1">
          <a:blip r:embed="rId3">
            <a:alphaModFix/>
          </a:blip>
          <a:srcRect b="0" l="0" r="0" t="0"/>
          <a:stretch/>
        </p:blipFill>
        <p:spPr>
          <a:xfrm>
            <a:off x="202916" y="3796"/>
            <a:ext cx="7577874" cy="6858000"/>
          </a:xfrm>
          <a:prstGeom prst="rect">
            <a:avLst/>
          </a:prstGeom>
          <a:noFill/>
          <a:ln>
            <a:noFill/>
          </a:ln>
        </p:spPr>
      </p:pic>
      <p:sp>
        <p:nvSpPr>
          <p:cNvPr id="122" name="Google Shape;122;p4"/>
          <p:cNvSpPr txBox="1"/>
          <p:nvPr/>
        </p:nvSpPr>
        <p:spPr>
          <a:xfrm>
            <a:off x="9246065" y="2086067"/>
            <a:ext cx="2453069" cy="101562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To use it, users must enter a start and end date, as well as the latitude and longitude of the site. A map is provided for geographic reference and zoom functionality to help locate the site more accurately.</a:t>
            </a:r>
            <a:endParaRPr b="0" i="0" sz="1400" u="none" cap="none" strike="noStrike">
              <a:solidFill>
                <a:srgbClr val="000000"/>
              </a:solidFill>
              <a:latin typeface="Arial"/>
              <a:ea typeface="Arial"/>
              <a:cs typeface="Arial"/>
              <a:sym typeface="Arial"/>
            </a:endParaRPr>
          </a:p>
        </p:txBody>
      </p:sp>
      <p:sp>
        <p:nvSpPr>
          <p:cNvPr id="123" name="Google Shape;123;p4"/>
          <p:cNvSpPr txBox="1"/>
          <p:nvPr/>
        </p:nvSpPr>
        <p:spPr>
          <a:xfrm>
            <a:off x="9314330" y="5513753"/>
            <a:ext cx="2545976" cy="86173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Once all fields are complete, clicking “SEND” generates a downloadable CSV file containing solar radiation and production data at resolutions of 1-minute, 15-minute, hourly, or monthly. </a:t>
            </a:r>
            <a:endParaRPr b="0" i="0" sz="1400" u="none" cap="none" strike="noStrike">
              <a:solidFill>
                <a:srgbClr val="000000"/>
              </a:solidFill>
              <a:latin typeface="Arial"/>
              <a:ea typeface="Arial"/>
              <a:cs typeface="Arial"/>
              <a:sym typeface="Arial"/>
            </a:endParaRPr>
          </a:p>
        </p:txBody>
      </p:sp>
      <p:sp>
        <p:nvSpPr>
          <p:cNvPr id="124" name="Google Shape;124;p4"/>
          <p:cNvSpPr txBox="1"/>
          <p:nvPr/>
        </p:nvSpPr>
        <p:spPr>
          <a:xfrm>
            <a:off x="9302616" y="618558"/>
            <a:ext cx="2501100" cy="7080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The Premium section allows users to generate advanced solar radiation and energy output estimates customized for solar park configurations.</a:t>
            </a:r>
            <a:endParaRPr b="0" i="0" sz="1400" u="none" cap="none" strike="noStrike">
              <a:solidFill>
                <a:srgbClr val="000000"/>
              </a:solidFill>
              <a:latin typeface="Arial"/>
              <a:ea typeface="Arial"/>
              <a:cs typeface="Arial"/>
              <a:sym typeface="Arial"/>
            </a:endParaRPr>
          </a:p>
        </p:txBody>
      </p:sp>
      <p:sp>
        <p:nvSpPr>
          <p:cNvPr id="125" name="Google Shape;125;p4"/>
          <p:cNvSpPr/>
          <p:nvPr/>
        </p:nvSpPr>
        <p:spPr>
          <a:xfrm>
            <a:off x="71718" y="2241176"/>
            <a:ext cx="7799294" cy="4078017"/>
          </a:xfrm>
          <a:prstGeom prst="rect">
            <a:avLst/>
          </a:prstGeom>
          <a:no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126" name="Google Shape;126;p4"/>
          <p:cNvCxnSpPr/>
          <p:nvPr/>
        </p:nvCxnSpPr>
        <p:spPr>
          <a:xfrm flipH="1">
            <a:off x="7517891" y="2486396"/>
            <a:ext cx="1603500" cy="6153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127" name="Google Shape;127;p4"/>
          <p:cNvCxnSpPr/>
          <p:nvPr/>
        </p:nvCxnSpPr>
        <p:spPr>
          <a:xfrm flipH="1">
            <a:off x="6647778" y="954639"/>
            <a:ext cx="2357700" cy="357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128" name="Google Shape;128;p4"/>
          <p:cNvCxnSpPr>
            <a:stCxn id="123" idx="1"/>
          </p:cNvCxnSpPr>
          <p:nvPr/>
        </p:nvCxnSpPr>
        <p:spPr>
          <a:xfrm flipH="1">
            <a:off x="7700630" y="5944620"/>
            <a:ext cx="1613700" cy="666600"/>
          </a:xfrm>
          <a:prstGeom prst="straightConnector1">
            <a:avLst/>
          </a:prstGeom>
          <a:noFill/>
          <a:ln cap="flat" cmpd="sng" w="19050">
            <a:solidFill>
              <a:schemeClr val="accent1"/>
            </a:solidFill>
            <a:prstDash val="solid"/>
            <a:miter lim="800000"/>
            <a:headEnd len="sm" w="sm" type="none"/>
            <a:tailEnd len="med" w="med" type="triangle"/>
          </a:ln>
        </p:spPr>
      </p:cxnSp>
      <p:sp>
        <p:nvSpPr>
          <p:cNvPr id="129" name="Google Shape;129;p4"/>
          <p:cNvSpPr txBox="1"/>
          <p:nvPr/>
        </p:nvSpPr>
        <p:spPr>
          <a:xfrm>
            <a:off x="9246066" y="3562010"/>
            <a:ext cx="2614239" cy="1169511"/>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In addition to location and date, users must input key system parameters including panel tilt (0–90°), azimuth (0–360°), tracking type (fixed, single-axis, or dual-axis), and capacity (in kW). These inputs are used to calculate a detailed estimate of solar power production.</a:t>
            </a:r>
            <a:endParaRPr b="0" i="0" sz="1400" u="none" cap="none" strike="noStrike">
              <a:solidFill>
                <a:srgbClr val="000000"/>
              </a:solidFill>
              <a:latin typeface="Arial"/>
              <a:ea typeface="Arial"/>
              <a:cs typeface="Arial"/>
              <a:sym typeface="Arial"/>
            </a:endParaRPr>
          </a:p>
        </p:txBody>
      </p:sp>
      <p:sp>
        <p:nvSpPr>
          <p:cNvPr id="130" name="Google Shape;130;p4"/>
          <p:cNvSpPr txBox="1"/>
          <p:nvPr/>
        </p:nvSpPr>
        <p:spPr>
          <a:xfrm>
            <a:off x="3823517" y="6370633"/>
            <a:ext cx="1734601" cy="400069"/>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The “CLEAR” button resets the form to start over.</a:t>
            </a:r>
            <a:endParaRPr b="0" i="0" sz="1400" u="none" cap="none" strike="noStrike">
              <a:solidFill>
                <a:srgbClr val="000000"/>
              </a:solidFill>
              <a:latin typeface="Arial"/>
              <a:ea typeface="Arial"/>
              <a:cs typeface="Arial"/>
              <a:sym typeface="Arial"/>
            </a:endParaRPr>
          </a:p>
        </p:txBody>
      </p:sp>
      <p:cxnSp>
        <p:nvCxnSpPr>
          <p:cNvPr id="131" name="Google Shape;131;p4"/>
          <p:cNvCxnSpPr/>
          <p:nvPr/>
        </p:nvCxnSpPr>
        <p:spPr>
          <a:xfrm>
            <a:off x="5248866" y="6611220"/>
            <a:ext cx="1116000" cy="0"/>
          </a:xfrm>
          <a:prstGeom prst="straightConnector1">
            <a:avLst/>
          </a:prstGeom>
          <a:noFill/>
          <a:ln cap="flat" cmpd="sng" w="19050">
            <a:solidFill>
              <a:schemeClr val="accent1"/>
            </a:solidFill>
            <a:prstDash val="solid"/>
            <a:miter lim="800000"/>
            <a:headEnd len="sm" w="sm" type="none"/>
            <a:tailEnd len="med" w="med" type="triangle"/>
          </a:ln>
        </p:spPr>
      </p:cxnSp>
      <p:cxnSp>
        <p:nvCxnSpPr>
          <p:cNvPr id="132" name="Google Shape;132;p4"/>
          <p:cNvCxnSpPr>
            <a:stCxn id="129" idx="1"/>
          </p:cNvCxnSpPr>
          <p:nvPr/>
        </p:nvCxnSpPr>
        <p:spPr>
          <a:xfrm flipH="1">
            <a:off x="5248866" y="4146766"/>
            <a:ext cx="3997200" cy="1711500"/>
          </a:xfrm>
          <a:prstGeom prst="straightConnector1">
            <a:avLst/>
          </a:prstGeom>
          <a:noFill/>
          <a:ln cap="flat" cmpd="sng" w="19050">
            <a:solidFill>
              <a:schemeClr val="accent1"/>
            </a:solidFill>
            <a:prstDash val="solid"/>
            <a:miter lim="800000"/>
            <a:headEnd len="sm" w="sm"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5"/>
          <p:cNvSpPr txBox="1"/>
          <p:nvPr/>
        </p:nvSpPr>
        <p:spPr>
          <a:xfrm>
            <a:off x="8360568" y="2990666"/>
            <a:ext cx="3270000" cy="11697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Arial"/>
                <a:ea typeface="Arial"/>
                <a:cs typeface="Arial"/>
                <a:sym typeface="Arial"/>
              </a:rPr>
              <a:t>In the lower half of the page, users can view Wind Resource Data outputs, including a Wind Speed histogram with its fitted Weibull distribution and a Wind Rose. These visualizations illustrate the variability of wind speed and the frequency of wind directions across different speed ranges, providing valuable insights into the local wind resource characteristics.</a:t>
            </a:r>
            <a:endParaRPr b="0" i="0" sz="1000" u="none" cap="none" strike="noStrike">
              <a:solidFill>
                <a:schemeClr val="dk1"/>
              </a:solidFill>
              <a:latin typeface="Arial"/>
              <a:ea typeface="Arial"/>
              <a:cs typeface="Arial"/>
              <a:sym typeface="Arial"/>
            </a:endParaRPr>
          </a:p>
        </p:txBody>
      </p:sp>
      <p:sp>
        <p:nvSpPr>
          <p:cNvPr id="138" name="Google Shape;138;p5"/>
          <p:cNvSpPr txBox="1"/>
          <p:nvPr/>
        </p:nvSpPr>
        <p:spPr>
          <a:xfrm>
            <a:off x="358588" y="68007"/>
            <a:ext cx="2864223" cy="86177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Arial"/>
                <a:ea typeface="Arial"/>
                <a:cs typeface="Arial"/>
                <a:sym typeface="Arial"/>
              </a:rPr>
              <a:t>This section of the Energy Assessment tool analyzes site-specific wind data to estimate energy production potential, aiding site selection, turbine layout, and yield forecasts for Basic and Premium services.</a:t>
            </a:r>
            <a:endParaRPr b="0" i="0" sz="1000" u="none" cap="none" strike="noStrike">
              <a:solidFill>
                <a:srgbClr val="000000"/>
              </a:solidFill>
              <a:latin typeface="Arial"/>
              <a:ea typeface="Arial"/>
              <a:cs typeface="Arial"/>
              <a:sym typeface="Arial"/>
            </a:endParaRPr>
          </a:p>
        </p:txBody>
      </p:sp>
      <p:sp>
        <p:nvSpPr>
          <p:cNvPr id="139" name="Google Shape;139;p5"/>
          <p:cNvSpPr txBox="1"/>
          <p:nvPr/>
        </p:nvSpPr>
        <p:spPr>
          <a:xfrm>
            <a:off x="8606117" y="377084"/>
            <a:ext cx="3532200" cy="7080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Arial"/>
                <a:ea typeface="Arial"/>
                <a:cs typeface="Arial"/>
                <a:sym typeface="Arial"/>
              </a:rPr>
              <a:t>The </a:t>
            </a:r>
            <a:r>
              <a:rPr b="1" i="0" lang="en-US" sz="1000" u="none" cap="none" strike="noStrike">
                <a:solidFill>
                  <a:schemeClr val="dk1"/>
                </a:solidFill>
                <a:latin typeface="Arial"/>
                <a:ea typeface="Arial"/>
                <a:cs typeface="Arial"/>
                <a:sym typeface="Arial"/>
              </a:rPr>
              <a:t>Basic Service</a:t>
            </a:r>
            <a:r>
              <a:rPr b="0" i="0" lang="en-US" sz="1000" u="none" cap="none" strike="noStrike">
                <a:solidFill>
                  <a:schemeClr val="dk1"/>
                </a:solidFill>
                <a:latin typeface="Arial"/>
                <a:ea typeface="Arial"/>
                <a:cs typeface="Arial"/>
                <a:sym typeface="Arial"/>
              </a:rPr>
              <a:t> provides access to wind speed statistics for a selected location and time period. It includes directional statistics, Weibull distribution, and wind rose, aiding in feasibility studies and turbine siting.</a:t>
            </a:r>
            <a:endParaRPr b="0" i="0" sz="1000" u="none" cap="none" strike="noStrike">
              <a:solidFill>
                <a:schemeClr val="dk1"/>
              </a:solidFill>
              <a:latin typeface="Arial"/>
              <a:ea typeface="Arial"/>
              <a:cs typeface="Arial"/>
              <a:sym typeface="Arial"/>
            </a:endParaRPr>
          </a:p>
        </p:txBody>
      </p:sp>
      <p:cxnSp>
        <p:nvCxnSpPr>
          <p:cNvPr id="140" name="Google Shape;140;p5"/>
          <p:cNvCxnSpPr>
            <a:stCxn id="137" idx="1"/>
          </p:cNvCxnSpPr>
          <p:nvPr/>
        </p:nvCxnSpPr>
        <p:spPr>
          <a:xfrm rot="10800000">
            <a:off x="6550668" y="2928116"/>
            <a:ext cx="1809900" cy="647400"/>
          </a:xfrm>
          <a:prstGeom prst="straightConnector1">
            <a:avLst/>
          </a:prstGeom>
          <a:noFill/>
          <a:ln cap="flat" cmpd="sng" w="9525">
            <a:solidFill>
              <a:srgbClr val="115D81"/>
            </a:solidFill>
            <a:prstDash val="solid"/>
            <a:round/>
            <a:headEnd len="sm" w="sm" type="none"/>
            <a:tailEnd len="med" w="med" type="triangle"/>
          </a:ln>
        </p:spPr>
      </p:cxnSp>
      <p:sp>
        <p:nvSpPr>
          <p:cNvPr id="141" name="Google Shape;141;p5"/>
          <p:cNvSpPr txBox="1"/>
          <p:nvPr/>
        </p:nvSpPr>
        <p:spPr>
          <a:xfrm>
            <a:off x="8606119" y="1789551"/>
            <a:ext cx="3370800" cy="7080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Arial"/>
                <a:ea typeface="Arial"/>
                <a:cs typeface="Arial"/>
                <a:sym typeface="Arial"/>
              </a:rPr>
              <a:t>A </a:t>
            </a:r>
            <a:r>
              <a:rPr b="1" i="0" lang="en-US" sz="1000" u="none" cap="none" strike="noStrike">
                <a:solidFill>
                  <a:schemeClr val="dk1"/>
                </a:solidFill>
                <a:latin typeface="Arial"/>
                <a:ea typeface="Arial"/>
                <a:cs typeface="Arial"/>
                <a:sym typeface="Arial"/>
              </a:rPr>
              <a:t>Use Case Demonstration</a:t>
            </a:r>
            <a:r>
              <a:rPr b="0" i="0" lang="en-US" sz="1000" u="none" cap="none" strike="noStrike">
                <a:solidFill>
                  <a:schemeClr val="dk1"/>
                </a:solidFill>
                <a:latin typeface="Arial"/>
                <a:ea typeface="Arial"/>
                <a:cs typeface="Arial"/>
                <a:sym typeface="Arial"/>
              </a:rPr>
              <a:t> illustrates how this tool supports wind project planning, showing how developers can optimize site design and energy returns through data-driven analysis.</a:t>
            </a:r>
            <a:endParaRPr b="0" i="0" sz="1000" u="none" cap="none" strike="noStrike">
              <a:solidFill>
                <a:srgbClr val="000000"/>
              </a:solidFill>
              <a:latin typeface="Arial"/>
              <a:ea typeface="Arial"/>
              <a:cs typeface="Arial"/>
              <a:sym typeface="Arial"/>
            </a:endParaRPr>
          </a:p>
        </p:txBody>
      </p:sp>
      <p:cxnSp>
        <p:nvCxnSpPr>
          <p:cNvPr id="142" name="Google Shape;142;p5"/>
          <p:cNvCxnSpPr>
            <a:stCxn id="141" idx="1"/>
          </p:cNvCxnSpPr>
          <p:nvPr/>
        </p:nvCxnSpPr>
        <p:spPr>
          <a:xfrm rot="10800000">
            <a:off x="7093219" y="1894251"/>
            <a:ext cx="1512900" cy="249300"/>
          </a:xfrm>
          <a:prstGeom prst="straightConnector1">
            <a:avLst/>
          </a:prstGeom>
          <a:noFill/>
          <a:ln cap="flat" cmpd="sng" w="9525">
            <a:solidFill>
              <a:srgbClr val="115D81"/>
            </a:solidFill>
            <a:prstDash val="solid"/>
            <a:round/>
            <a:headEnd len="sm" w="sm" type="none"/>
            <a:tailEnd len="med" w="med" type="triangle"/>
          </a:ln>
        </p:spPr>
      </p:cxnSp>
      <p:sp>
        <p:nvSpPr>
          <p:cNvPr id="143" name="Google Shape;143;p5"/>
          <p:cNvSpPr txBox="1"/>
          <p:nvPr/>
        </p:nvSpPr>
        <p:spPr>
          <a:xfrm>
            <a:off x="192954" y="2143554"/>
            <a:ext cx="2837400" cy="11697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Beneath the charts is a </a:t>
            </a:r>
            <a:r>
              <a:rPr b="1" i="0" lang="en-US" sz="1000" u="none" cap="none" strike="noStrike">
                <a:solidFill>
                  <a:schemeClr val="dk1"/>
                </a:solidFill>
                <a:latin typeface="Arial"/>
                <a:ea typeface="Arial"/>
                <a:cs typeface="Arial"/>
                <a:sym typeface="Arial"/>
              </a:rPr>
              <a:t>Directional Statistics Outputs</a:t>
            </a:r>
            <a:r>
              <a:rPr b="0" i="0" lang="en-US" sz="1000" u="none" cap="none" strike="noStrike">
                <a:solidFill>
                  <a:schemeClr val="dk1"/>
                </a:solidFill>
                <a:latin typeface="Arial"/>
                <a:ea typeface="Arial"/>
                <a:cs typeface="Arial"/>
                <a:sym typeface="Arial"/>
              </a:rPr>
              <a:t> table. It lists detailed wind data per direction, including frequency (%), Weibull shape and scale values, mean speed, and percentiles. This data supports in-depth energy yield modeling and performance forecasting for wind turbines.</a:t>
            </a:r>
            <a:endParaRPr b="0" i="0" sz="1000" u="none" cap="none" strike="noStrike">
              <a:solidFill>
                <a:srgbClr val="000000"/>
              </a:solidFill>
              <a:latin typeface="Arial"/>
              <a:ea typeface="Arial"/>
              <a:cs typeface="Arial"/>
              <a:sym typeface="Arial"/>
            </a:endParaRPr>
          </a:p>
        </p:txBody>
      </p:sp>
      <p:cxnSp>
        <p:nvCxnSpPr>
          <p:cNvPr id="144" name="Google Shape;144;p5"/>
          <p:cNvCxnSpPr>
            <a:stCxn id="137" idx="1"/>
          </p:cNvCxnSpPr>
          <p:nvPr/>
        </p:nvCxnSpPr>
        <p:spPr>
          <a:xfrm rot="10800000">
            <a:off x="6485568" y="2602316"/>
            <a:ext cx="1875000" cy="973200"/>
          </a:xfrm>
          <a:prstGeom prst="straightConnector1">
            <a:avLst/>
          </a:prstGeom>
          <a:noFill/>
          <a:ln cap="flat" cmpd="sng" w="9525">
            <a:solidFill>
              <a:srgbClr val="115D81"/>
            </a:solidFill>
            <a:prstDash val="solid"/>
            <a:round/>
            <a:headEnd len="sm" w="sm" type="none"/>
            <a:tailEnd len="med" w="med" type="triangle"/>
          </a:ln>
        </p:spPr>
      </p:cxnSp>
      <p:cxnSp>
        <p:nvCxnSpPr>
          <p:cNvPr id="145" name="Google Shape;145;p5"/>
          <p:cNvCxnSpPr>
            <a:endCxn id="146" idx="1"/>
          </p:cNvCxnSpPr>
          <p:nvPr/>
        </p:nvCxnSpPr>
        <p:spPr>
          <a:xfrm>
            <a:off x="2292475" y="3127688"/>
            <a:ext cx="1092300" cy="238200"/>
          </a:xfrm>
          <a:prstGeom prst="straightConnector1">
            <a:avLst/>
          </a:prstGeom>
          <a:noFill/>
          <a:ln cap="flat" cmpd="sng" w="9525">
            <a:solidFill>
              <a:srgbClr val="115D81"/>
            </a:solidFill>
            <a:prstDash val="solid"/>
            <a:round/>
            <a:headEnd len="sm" w="sm" type="none"/>
            <a:tailEnd len="med" w="med" type="triangle"/>
          </a:ln>
        </p:spPr>
      </p:cxnSp>
      <p:pic>
        <p:nvPicPr>
          <p:cNvPr id="146" name="Google Shape;146;p5"/>
          <p:cNvPicPr preferRelativeResize="0"/>
          <p:nvPr/>
        </p:nvPicPr>
        <p:blipFill>
          <a:blip r:embed="rId3">
            <a:alphaModFix/>
          </a:blip>
          <a:stretch>
            <a:fillRect/>
          </a:stretch>
        </p:blipFill>
        <p:spPr>
          <a:xfrm>
            <a:off x="3384775" y="68000"/>
            <a:ext cx="3113400" cy="6595776"/>
          </a:xfrm>
          <a:prstGeom prst="rect">
            <a:avLst/>
          </a:prstGeom>
          <a:noFill/>
          <a:ln>
            <a:noFill/>
          </a:ln>
        </p:spPr>
      </p:pic>
      <p:cxnSp>
        <p:nvCxnSpPr>
          <p:cNvPr id="147" name="Google Shape;147;p5"/>
          <p:cNvCxnSpPr/>
          <p:nvPr/>
        </p:nvCxnSpPr>
        <p:spPr>
          <a:xfrm flipH="1">
            <a:off x="6219617" y="788405"/>
            <a:ext cx="2386500" cy="721500"/>
          </a:xfrm>
          <a:prstGeom prst="straightConnector1">
            <a:avLst/>
          </a:prstGeom>
          <a:noFill/>
          <a:ln cap="flat" cmpd="sng" w="9525">
            <a:solidFill>
              <a:srgbClr val="115D81"/>
            </a:solidFill>
            <a:prstDash val="solid"/>
            <a:round/>
            <a:headEnd len="sm" w="sm" type="none"/>
            <a:tailEnd len="med" w="med" type="triangle"/>
          </a:ln>
        </p:spPr>
      </p:cxnSp>
      <p:sp>
        <p:nvSpPr>
          <p:cNvPr id="148" name="Google Shape;148;p5"/>
          <p:cNvSpPr txBox="1"/>
          <p:nvPr/>
        </p:nvSpPr>
        <p:spPr>
          <a:xfrm>
            <a:off x="192949" y="4631050"/>
            <a:ext cx="2837400" cy="7080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Arial"/>
                <a:ea typeface="Arial"/>
                <a:cs typeface="Arial"/>
                <a:sym typeface="Arial"/>
              </a:rPr>
              <a:t>The </a:t>
            </a:r>
            <a:r>
              <a:rPr b="1" i="0" lang="en-US" sz="1000" u="none" cap="none" strike="noStrike">
                <a:solidFill>
                  <a:schemeClr val="dk1"/>
                </a:solidFill>
                <a:latin typeface="Arial"/>
                <a:ea typeface="Arial"/>
                <a:cs typeface="Arial"/>
                <a:sym typeface="Arial"/>
              </a:rPr>
              <a:t>Premium Service</a:t>
            </a:r>
            <a:r>
              <a:rPr b="0" i="0" lang="en-US" sz="1000" u="none" cap="none" strike="noStrike">
                <a:solidFill>
                  <a:schemeClr val="dk1"/>
                </a:solidFill>
                <a:latin typeface="Arial"/>
                <a:ea typeface="Arial"/>
                <a:cs typeface="Arial"/>
                <a:sym typeface="Arial"/>
              </a:rPr>
              <a:t> builds on the Basic offering by incorporating turbine-specific modeling for energy production estimates based on actual wind turbine configurations.</a:t>
            </a:r>
            <a:endParaRPr b="0" i="0" sz="1000" u="none" cap="none" strike="noStrike">
              <a:solidFill>
                <a:schemeClr val="dk1"/>
              </a:solidFill>
              <a:latin typeface="Arial"/>
              <a:ea typeface="Arial"/>
              <a:cs typeface="Arial"/>
              <a:sym typeface="Arial"/>
            </a:endParaRPr>
          </a:p>
        </p:txBody>
      </p:sp>
      <p:cxnSp>
        <p:nvCxnSpPr>
          <p:cNvPr id="149" name="Google Shape;149;p5"/>
          <p:cNvCxnSpPr>
            <a:stCxn id="148" idx="3"/>
          </p:cNvCxnSpPr>
          <p:nvPr/>
        </p:nvCxnSpPr>
        <p:spPr>
          <a:xfrm flipH="1" rot="10800000">
            <a:off x="3030349" y="4425550"/>
            <a:ext cx="420000" cy="559500"/>
          </a:xfrm>
          <a:prstGeom prst="straightConnector1">
            <a:avLst/>
          </a:prstGeom>
          <a:noFill/>
          <a:ln cap="flat" cmpd="sng" w="9525">
            <a:solidFill>
              <a:srgbClr val="115D81"/>
            </a:solidFill>
            <a:prstDash val="solid"/>
            <a:round/>
            <a:headEnd len="sm" w="sm"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6"/>
          <p:cNvPicPr preferRelativeResize="0"/>
          <p:nvPr/>
        </p:nvPicPr>
        <p:blipFill rotWithShape="1">
          <a:blip r:embed="rId3">
            <a:alphaModFix/>
          </a:blip>
          <a:srcRect b="0" l="0" r="0" t="0"/>
          <a:stretch/>
        </p:blipFill>
        <p:spPr>
          <a:xfrm>
            <a:off x="231428" y="7642"/>
            <a:ext cx="8123678" cy="6858000"/>
          </a:xfrm>
          <a:prstGeom prst="rect">
            <a:avLst/>
          </a:prstGeom>
          <a:noFill/>
          <a:ln>
            <a:noFill/>
          </a:ln>
        </p:spPr>
      </p:pic>
      <p:sp>
        <p:nvSpPr>
          <p:cNvPr id="155" name="Google Shape;155;p6"/>
          <p:cNvSpPr txBox="1"/>
          <p:nvPr/>
        </p:nvSpPr>
        <p:spPr>
          <a:xfrm>
            <a:off x="9190764" y="2753539"/>
            <a:ext cx="2902800" cy="24006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Arial"/>
                <a:ea typeface="Arial"/>
                <a:cs typeface="Arial"/>
                <a:sym typeface="Arial"/>
              </a:rPr>
              <a:t>Users simply input the </a:t>
            </a:r>
            <a:r>
              <a:rPr b="1" i="0" lang="en-US" sz="1000" u="none" cap="none" strike="noStrike">
                <a:solidFill>
                  <a:schemeClr val="dk1"/>
                </a:solidFill>
                <a:latin typeface="Arial"/>
                <a:ea typeface="Arial"/>
                <a:cs typeface="Arial"/>
                <a:sym typeface="Arial"/>
              </a:rPr>
              <a:t>start and end dates</a:t>
            </a:r>
            <a:r>
              <a:rPr b="0" i="0" lang="en-US" sz="1000" u="none" cap="none" strike="noStrike">
                <a:solidFill>
                  <a:schemeClr val="dk1"/>
                </a:solidFill>
                <a:latin typeface="Arial"/>
                <a:ea typeface="Arial"/>
                <a:cs typeface="Arial"/>
                <a:sym typeface="Arial"/>
              </a:rPr>
              <a:t>, </a:t>
            </a:r>
            <a:r>
              <a:rPr b="1" i="0" lang="en-US" sz="1000" u="none" cap="none" strike="noStrike">
                <a:solidFill>
                  <a:schemeClr val="dk1"/>
                </a:solidFill>
                <a:latin typeface="Arial"/>
                <a:ea typeface="Arial"/>
                <a:cs typeface="Arial"/>
                <a:sym typeface="Arial"/>
              </a:rPr>
              <a:t>latitude and longitude</a:t>
            </a:r>
            <a:r>
              <a:rPr b="0" i="0" lang="en-US" sz="1000" u="none" cap="none" strike="noStrike">
                <a:solidFill>
                  <a:schemeClr val="dk1"/>
                </a:solidFill>
                <a:latin typeface="Arial"/>
                <a:ea typeface="Arial"/>
                <a:cs typeface="Arial"/>
                <a:sym typeface="Arial"/>
              </a:rPr>
              <a:t>, and </a:t>
            </a:r>
            <a:r>
              <a:rPr b="1" i="0" lang="en-US" sz="1000" u="none" cap="none" strike="noStrike">
                <a:solidFill>
                  <a:schemeClr val="dk1"/>
                </a:solidFill>
                <a:latin typeface="Arial"/>
                <a:ea typeface="Arial"/>
                <a:cs typeface="Arial"/>
                <a:sym typeface="Arial"/>
              </a:rPr>
              <a:t>measurement height</a:t>
            </a:r>
            <a:r>
              <a:rPr b="0" i="0" lang="en-US" sz="1000" u="none" cap="none" strike="noStrike">
                <a:solidFill>
                  <a:schemeClr val="dk1"/>
                </a:solidFill>
                <a:latin typeface="Arial"/>
                <a:ea typeface="Arial"/>
                <a:cs typeface="Arial"/>
                <a:sym typeface="Arial"/>
              </a:rPr>
              <a:t> (in meters) of the desired location. An interactive map helps pinpoint coordinates visually and supports zooming for precision.</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t/>
            </a:r>
            <a:endParaRPr b="0" i="0" sz="1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Arial"/>
                <a:ea typeface="Arial"/>
                <a:cs typeface="Arial"/>
                <a:sym typeface="Arial"/>
              </a:rPr>
              <a:t>This tool provides access to historical wind speed data and allows generation of advanced visualizations such as </a:t>
            </a:r>
            <a:r>
              <a:rPr b="1" i="0" lang="en-US" sz="1000" u="none" cap="none" strike="noStrike">
                <a:solidFill>
                  <a:schemeClr val="dk1"/>
                </a:solidFill>
                <a:latin typeface="Arial"/>
                <a:ea typeface="Arial"/>
                <a:cs typeface="Arial"/>
                <a:sym typeface="Arial"/>
              </a:rPr>
              <a:t>directional statistics</a:t>
            </a:r>
            <a:r>
              <a:rPr b="0" i="0" lang="en-US" sz="1000" u="none" cap="none" strike="noStrike">
                <a:solidFill>
                  <a:schemeClr val="dk1"/>
                </a:solidFill>
                <a:latin typeface="Arial"/>
                <a:ea typeface="Arial"/>
                <a:cs typeface="Arial"/>
                <a:sym typeface="Arial"/>
              </a:rPr>
              <a:t>, </a:t>
            </a:r>
            <a:r>
              <a:rPr b="1" i="0" lang="en-US" sz="1000" u="none" cap="none" strike="noStrike">
                <a:solidFill>
                  <a:schemeClr val="dk1"/>
                </a:solidFill>
                <a:latin typeface="Arial"/>
                <a:ea typeface="Arial"/>
                <a:cs typeface="Arial"/>
                <a:sym typeface="Arial"/>
              </a:rPr>
              <a:t>histograms</a:t>
            </a:r>
            <a:r>
              <a:rPr b="0" i="0" lang="en-US" sz="1000" u="none" cap="none" strike="noStrike">
                <a:solidFill>
                  <a:schemeClr val="dk1"/>
                </a:solidFill>
                <a:latin typeface="Arial"/>
                <a:ea typeface="Arial"/>
                <a:cs typeface="Arial"/>
                <a:sym typeface="Arial"/>
              </a:rPr>
              <a:t>, </a:t>
            </a:r>
            <a:r>
              <a:rPr b="1" i="0" lang="en-US" sz="1000" u="none" cap="none" strike="noStrike">
                <a:solidFill>
                  <a:schemeClr val="dk1"/>
                </a:solidFill>
                <a:latin typeface="Arial"/>
                <a:ea typeface="Arial"/>
                <a:cs typeface="Arial"/>
                <a:sym typeface="Arial"/>
              </a:rPr>
              <a:t>fitted Weibull distributions</a:t>
            </a:r>
            <a:r>
              <a:rPr b="0" i="0" lang="en-US" sz="1000" u="none" cap="none" strike="noStrike">
                <a:solidFill>
                  <a:schemeClr val="dk1"/>
                </a:solidFill>
                <a:latin typeface="Arial"/>
                <a:ea typeface="Arial"/>
                <a:cs typeface="Arial"/>
                <a:sym typeface="Arial"/>
              </a:rPr>
              <a:t>, and </a:t>
            </a:r>
            <a:r>
              <a:rPr b="1" i="0" lang="en-US" sz="1000" u="none" cap="none" strike="noStrike">
                <a:solidFill>
                  <a:schemeClr val="dk1"/>
                </a:solidFill>
                <a:latin typeface="Arial"/>
                <a:ea typeface="Arial"/>
                <a:cs typeface="Arial"/>
                <a:sym typeface="Arial"/>
              </a:rPr>
              <a:t>wind roses</a:t>
            </a:r>
            <a:r>
              <a:rPr b="0" i="0" lang="en-US" sz="10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t/>
            </a:r>
            <a:endParaRPr b="0" i="0" sz="1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Arial"/>
                <a:ea typeface="Arial"/>
                <a:cs typeface="Arial"/>
                <a:sym typeface="Arial"/>
              </a:rPr>
              <a:t>These outputs are useful for site-specific wind energy analysis.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t/>
            </a:r>
            <a:endParaRPr b="0" i="0" sz="1000" u="none" cap="none" strike="noStrike">
              <a:solidFill>
                <a:srgbClr val="000000"/>
              </a:solidFill>
              <a:latin typeface="Arial"/>
              <a:ea typeface="Arial"/>
              <a:cs typeface="Arial"/>
              <a:sym typeface="Arial"/>
            </a:endParaRPr>
          </a:p>
        </p:txBody>
      </p:sp>
      <p:cxnSp>
        <p:nvCxnSpPr>
          <p:cNvPr id="156" name="Google Shape;156;p6"/>
          <p:cNvCxnSpPr>
            <a:stCxn id="157" idx="1"/>
          </p:cNvCxnSpPr>
          <p:nvPr/>
        </p:nvCxnSpPr>
        <p:spPr>
          <a:xfrm flipH="1">
            <a:off x="8354964" y="6157797"/>
            <a:ext cx="835800" cy="3729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158" name="Google Shape;158;p6"/>
          <p:cNvCxnSpPr>
            <a:stCxn id="155" idx="1"/>
          </p:cNvCxnSpPr>
          <p:nvPr/>
        </p:nvCxnSpPr>
        <p:spPr>
          <a:xfrm flipH="1">
            <a:off x="8283264" y="3953839"/>
            <a:ext cx="907500" cy="15900"/>
          </a:xfrm>
          <a:prstGeom prst="straightConnector1">
            <a:avLst/>
          </a:prstGeom>
          <a:noFill/>
          <a:ln cap="flat" cmpd="sng" w="19050">
            <a:solidFill>
              <a:schemeClr val="accent1"/>
            </a:solidFill>
            <a:prstDash val="solid"/>
            <a:miter lim="800000"/>
            <a:headEnd len="sm" w="sm" type="none"/>
            <a:tailEnd len="med" w="med" type="triangle"/>
          </a:ln>
        </p:spPr>
      </p:cxnSp>
      <p:sp>
        <p:nvSpPr>
          <p:cNvPr id="159" name="Google Shape;159;p6"/>
          <p:cNvSpPr txBox="1"/>
          <p:nvPr/>
        </p:nvSpPr>
        <p:spPr>
          <a:xfrm>
            <a:off x="9157447" y="237826"/>
            <a:ext cx="2841812" cy="86177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Arial"/>
                <a:ea typeface="Arial"/>
                <a:cs typeface="Arial"/>
                <a:sym typeface="Arial"/>
              </a:rPr>
              <a:t>The </a:t>
            </a:r>
            <a:r>
              <a:rPr b="1" i="0" lang="en-US" sz="1000" u="none" cap="none" strike="noStrike">
                <a:solidFill>
                  <a:schemeClr val="dk1"/>
                </a:solidFill>
                <a:latin typeface="Arial"/>
                <a:ea typeface="Arial"/>
                <a:cs typeface="Arial"/>
                <a:sym typeface="Arial"/>
              </a:rPr>
              <a:t>Basic </a:t>
            </a:r>
            <a:r>
              <a:rPr b="0" i="0" lang="en-US" sz="1000" u="none" cap="none" strike="noStrike">
                <a:solidFill>
                  <a:schemeClr val="dk1"/>
                </a:solidFill>
                <a:latin typeface="Arial"/>
                <a:ea typeface="Arial"/>
                <a:cs typeface="Arial"/>
                <a:sym typeface="Arial"/>
              </a:rPr>
              <a:t>tab under the </a:t>
            </a:r>
            <a:r>
              <a:rPr b="1" i="0" lang="en-US" sz="1000" u="none" cap="none" strike="noStrike">
                <a:solidFill>
                  <a:schemeClr val="dk1"/>
                </a:solidFill>
                <a:latin typeface="Arial"/>
                <a:ea typeface="Arial"/>
                <a:cs typeface="Arial"/>
                <a:sym typeface="Arial"/>
              </a:rPr>
              <a:t>Wind</a:t>
            </a:r>
            <a:r>
              <a:rPr b="0" i="0" lang="en-US" sz="1000" u="none" cap="none" strike="noStrike">
                <a:solidFill>
                  <a:schemeClr val="dk1"/>
                </a:solidFill>
                <a:latin typeface="Arial"/>
                <a:ea typeface="Arial"/>
                <a:cs typeface="Arial"/>
                <a:sym typeface="Arial"/>
              </a:rPr>
              <a:t> mode of the Energy Assessment tool enables users to assess wind speed and energy resource availability at a selected location and time period. </a:t>
            </a:r>
            <a:endParaRPr b="0" i="0" sz="1400" u="none" cap="none" strike="noStrike">
              <a:solidFill>
                <a:srgbClr val="000000"/>
              </a:solidFill>
              <a:latin typeface="Arial"/>
              <a:ea typeface="Arial"/>
              <a:cs typeface="Arial"/>
              <a:sym typeface="Arial"/>
            </a:endParaRPr>
          </a:p>
        </p:txBody>
      </p:sp>
      <p:cxnSp>
        <p:nvCxnSpPr>
          <p:cNvPr id="160" name="Google Shape;160;p6"/>
          <p:cNvCxnSpPr/>
          <p:nvPr/>
        </p:nvCxnSpPr>
        <p:spPr>
          <a:xfrm flipH="1">
            <a:off x="4585447" y="607912"/>
            <a:ext cx="4605318" cy="60801"/>
          </a:xfrm>
          <a:prstGeom prst="straightConnector1">
            <a:avLst/>
          </a:prstGeom>
          <a:noFill/>
          <a:ln cap="flat" cmpd="sng" w="19050">
            <a:solidFill>
              <a:schemeClr val="accent1"/>
            </a:solidFill>
            <a:prstDash val="solid"/>
            <a:miter lim="800000"/>
            <a:headEnd len="sm" w="sm" type="none"/>
            <a:tailEnd len="med" w="med" type="triangle"/>
          </a:ln>
        </p:spPr>
      </p:cxnSp>
      <p:sp>
        <p:nvSpPr>
          <p:cNvPr id="157" name="Google Shape;157;p6"/>
          <p:cNvSpPr txBox="1"/>
          <p:nvPr/>
        </p:nvSpPr>
        <p:spPr>
          <a:xfrm>
            <a:off x="9190764" y="5880818"/>
            <a:ext cx="2902785" cy="55395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Arial"/>
                <a:ea typeface="Arial"/>
                <a:cs typeface="Arial"/>
                <a:sym typeface="Arial"/>
              </a:rPr>
              <a:t>After entering all required details, users can click </a:t>
            </a:r>
            <a:r>
              <a:rPr b="1" i="0" lang="en-US" sz="1000" u="none" cap="none" strike="noStrike">
                <a:solidFill>
                  <a:schemeClr val="dk1"/>
                </a:solidFill>
                <a:latin typeface="Arial"/>
                <a:ea typeface="Arial"/>
                <a:cs typeface="Arial"/>
                <a:sym typeface="Arial"/>
              </a:rPr>
              <a:t>“SEND”</a:t>
            </a:r>
            <a:r>
              <a:rPr b="0" i="0" lang="en-US" sz="1000" u="none" cap="none" strike="noStrike">
                <a:solidFill>
                  <a:schemeClr val="dk1"/>
                </a:solidFill>
                <a:latin typeface="Arial"/>
                <a:ea typeface="Arial"/>
                <a:cs typeface="Arial"/>
                <a:sym typeface="Arial"/>
              </a:rPr>
              <a:t> to generate results, which are available as </a:t>
            </a:r>
            <a:r>
              <a:rPr b="1" i="0" lang="en-US" sz="1000" u="none" cap="none" strike="noStrike">
                <a:solidFill>
                  <a:schemeClr val="dk1"/>
                </a:solidFill>
                <a:latin typeface="Arial"/>
                <a:ea typeface="Arial"/>
                <a:cs typeface="Arial"/>
                <a:sym typeface="Arial"/>
              </a:rPr>
              <a:t>CSV downloads</a:t>
            </a:r>
            <a:r>
              <a:rPr b="0" i="0" lang="en-US" sz="1000" u="none" cap="none" strike="noStrike">
                <a:solidFill>
                  <a:schemeClr val="dk1"/>
                </a:solidFill>
                <a:latin typeface="Arial"/>
                <a:ea typeface="Arial"/>
                <a:cs typeface="Arial"/>
                <a:sym typeface="Arial"/>
              </a:rPr>
              <a:t> for further analysis. </a:t>
            </a:r>
            <a:endParaRPr b="0" i="0" sz="1000" u="none" cap="none" strike="noStrike">
              <a:solidFill>
                <a:srgbClr val="000000"/>
              </a:solidFill>
              <a:latin typeface="Arial"/>
              <a:ea typeface="Arial"/>
              <a:cs typeface="Arial"/>
              <a:sym typeface="Arial"/>
            </a:endParaRPr>
          </a:p>
        </p:txBody>
      </p:sp>
      <p:sp>
        <p:nvSpPr>
          <p:cNvPr id="161" name="Google Shape;161;p6"/>
          <p:cNvSpPr txBox="1"/>
          <p:nvPr/>
        </p:nvSpPr>
        <p:spPr>
          <a:xfrm>
            <a:off x="4914359" y="6311685"/>
            <a:ext cx="1747314" cy="55395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Arial"/>
                <a:ea typeface="Arial"/>
                <a:cs typeface="Arial"/>
                <a:sym typeface="Arial"/>
              </a:rPr>
              <a:t>The </a:t>
            </a:r>
            <a:r>
              <a:rPr b="1" i="0" lang="en-US" sz="1000" u="none" cap="none" strike="noStrike">
                <a:solidFill>
                  <a:schemeClr val="dk1"/>
                </a:solidFill>
                <a:latin typeface="Arial"/>
                <a:ea typeface="Arial"/>
                <a:cs typeface="Arial"/>
                <a:sym typeface="Arial"/>
              </a:rPr>
              <a:t>“CLEAR”</a:t>
            </a:r>
            <a:r>
              <a:rPr b="0" i="0" lang="en-US" sz="1000" u="none" cap="none" strike="noStrike">
                <a:solidFill>
                  <a:schemeClr val="dk1"/>
                </a:solidFill>
                <a:latin typeface="Arial"/>
                <a:ea typeface="Arial"/>
                <a:cs typeface="Arial"/>
                <a:sym typeface="Arial"/>
              </a:rPr>
              <a:t> button resets all fields for a new search.</a:t>
            </a:r>
            <a:endParaRPr b="0" i="0" sz="1000" u="none" cap="none" strike="noStrike">
              <a:solidFill>
                <a:srgbClr val="000000"/>
              </a:solidFill>
              <a:latin typeface="Arial"/>
              <a:ea typeface="Arial"/>
              <a:cs typeface="Arial"/>
              <a:sym typeface="Arial"/>
            </a:endParaRPr>
          </a:p>
        </p:txBody>
      </p:sp>
      <p:cxnSp>
        <p:nvCxnSpPr>
          <p:cNvPr id="162" name="Google Shape;162;p6"/>
          <p:cNvCxnSpPr>
            <a:stCxn id="161" idx="3"/>
          </p:cNvCxnSpPr>
          <p:nvPr/>
        </p:nvCxnSpPr>
        <p:spPr>
          <a:xfrm>
            <a:off x="6661673" y="6588663"/>
            <a:ext cx="470700" cy="0"/>
          </a:xfrm>
          <a:prstGeom prst="straightConnector1">
            <a:avLst/>
          </a:prstGeom>
          <a:noFill/>
          <a:ln cap="flat" cmpd="sng" w="19050">
            <a:solidFill>
              <a:schemeClr val="accent1"/>
            </a:solidFill>
            <a:prstDash val="solid"/>
            <a:miter lim="800000"/>
            <a:headEnd len="sm" w="sm"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7"/>
          <p:cNvPicPr preferRelativeResize="0"/>
          <p:nvPr/>
        </p:nvPicPr>
        <p:blipFill rotWithShape="1">
          <a:blip r:embed="rId3">
            <a:alphaModFix/>
          </a:blip>
          <a:srcRect b="0" l="0" r="0" t="0"/>
          <a:stretch/>
        </p:blipFill>
        <p:spPr>
          <a:xfrm>
            <a:off x="75332" y="49306"/>
            <a:ext cx="6612339" cy="6688271"/>
          </a:xfrm>
          <a:prstGeom prst="rect">
            <a:avLst/>
          </a:prstGeom>
          <a:noFill/>
          <a:ln>
            <a:noFill/>
          </a:ln>
        </p:spPr>
      </p:pic>
      <p:sp>
        <p:nvSpPr>
          <p:cNvPr id="168" name="Google Shape;168;p7"/>
          <p:cNvSpPr txBox="1"/>
          <p:nvPr/>
        </p:nvSpPr>
        <p:spPr>
          <a:xfrm>
            <a:off x="7736541" y="321945"/>
            <a:ext cx="4186518" cy="55395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200"/>
              <a:buFont typeface="Arial"/>
              <a:buNone/>
            </a:pPr>
            <a:r>
              <a:rPr b="0" i="0" lang="en-US" sz="1000" u="none" cap="none" strike="noStrike">
                <a:solidFill>
                  <a:schemeClr val="dk1"/>
                </a:solidFill>
                <a:latin typeface="Arial"/>
                <a:ea typeface="Arial"/>
                <a:cs typeface="Arial"/>
                <a:sym typeface="Arial"/>
              </a:rPr>
              <a:t>The </a:t>
            </a:r>
            <a:r>
              <a:rPr b="1" i="0" lang="en-US" sz="1000" u="none" cap="none" strike="noStrike">
                <a:solidFill>
                  <a:schemeClr val="dk1"/>
                </a:solidFill>
                <a:latin typeface="Arial"/>
                <a:ea typeface="Arial"/>
                <a:cs typeface="Arial"/>
                <a:sym typeface="Arial"/>
              </a:rPr>
              <a:t>Premium </a:t>
            </a:r>
            <a:r>
              <a:rPr b="0" i="0" lang="en-US" sz="1000" u="none" cap="none" strike="noStrike">
                <a:solidFill>
                  <a:schemeClr val="dk1"/>
                </a:solidFill>
                <a:latin typeface="Arial"/>
                <a:ea typeface="Arial"/>
                <a:cs typeface="Arial"/>
                <a:sym typeface="Arial"/>
              </a:rPr>
              <a:t> section under the </a:t>
            </a:r>
            <a:r>
              <a:rPr b="1" i="0" lang="en-US" sz="1000" u="none" cap="none" strike="noStrike">
                <a:solidFill>
                  <a:schemeClr val="dk1"/>
                </a:solidFill>
                <a:latin typeface="Arial"/>
                <a:ea typeface="Arial"/>
                <a:cs typeface="Arial"/>
                <a:sym typeface="Arial"/>
              </a:rPr>
              <a:t>Wind</a:t>
            </a:r>
            <a:r>
              <a:rPr b="0" i="0" lang="en-US" sz="1000" u="none" cap="none" strike="noStrike">
                <a:solidFill>
                  <a:schemeClr val="dk1"/>
                </a:solidFill>
                <a:latin typeface="Arial"/>
                <a:ea typeface="Arial"/>
                <a:cs typeface="Arial"/>
                <a:sym typeface="Arial"/>
              </a:rPr>
              <a:t> mode of the Energy Assessment tool enables users to generate tailored wind energy production estimates based on specific wind park configurations. </a:t>
            </a:r>
            <a:endParaRPr b="0" i="0" sz="1400" u="none" cap="none" strike="noStrike">
              <a:solidFill>
                <a:srgbClr val="000000"/>
              </a:solidFill>
              <a:latin typeface="Arial"/>
              <a:ea typeface="Arial"/>
              <a:cs typeface="Arial"/>
              <a:sym typeface="Arial"/>
            </a:endParaRPr>
          </a:p>
        </p:txBody>
      </p:sp>
      <p:cxnSp>
        <p:nvCxnSpPr>
          <p:cNvPr id="169" name="Google Shape;169;p7"/>
          <p:cNvCxnSpPr>
            <a:stCxn id="170" idx="1"/>
          </p:cNvCxnSpPr>
          <p:nvPr/>
        </p:nvCxnSpPr>
        <p:spPr>
          <a:xfrm flipH="1">
            <a:off x="6750564" y="6383655"/>
            <a:ext cx="1259400" cy="2637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171" name="Google Shape;171;p7"/>
          <p:cNvCxnSpPr>
            <a:stCxn id="172" idx="1"/>
          </p:cNvCxnSpPr>
          <p:nvPr/>
        </p:nvCxnSpPr>
        <p:spPr>
          <a:xfrm flipH="1">
            <a:off x="6750442" y="4542351"/>
            <a:ext cx="793200" cy="769200"/>
          </a:xfrm>
          <a:prstGeom prst="straightConnector1">
            <a:avLst/>
          </a:prstGeom>
          <a:noFill/>
          <a:ln cap="flat" cmpd="sng" w="19050">
            <a:solidFill>
              <a:schemeClr val="accent1"/>
            </a:solidFill>
            <a:prstDash val="solid"/>
            <a:miter lim="800000"/>
            <a:headEnd len="sm" w="sm" type="none"/>
            <a:tailEnd len="med" w="med" type="triangle"/>
          </a:ln>
        </p:spPr>
      </p:cxnSp>
      <p:sp>
        <p:nvSpPr>
          <p:cNvPr id="173" name="Google Shape;173;p7"/>
          <p:cNvSpPr txBox="1"/>
          <p:nvPr/>
        </p:nvSpPr>
        <p:spPr>
          <a:xfrm>
            <a:off x="7736541" y="1971452"/>
            <a:ext cx="4186518" cy="55395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200"/>
              <a:buFont typeface="Arial"/>
              <a:buNone/>
            </a:pPr>
            <a:r>
              <a:rPr b="0" i="0" lang="en-US" sz="1000" u="none" cap="none" strike="noStrike">
                <a:solidFill>
                  <a:schemeClr val="dk1"/>
                </a:solidFill>
                <a:latin typeface="Arial"/>
                <a:ea typeface="Arial"/>
                <a:cs typeface="Arial"/>
                <a:sym typeface="Arial"/>
              </a:rPr>
              <a:t>To begin, users input the </a:t>
            </a:r>
            <a:r>
              <a:rPr b="1" i="0" lang="en-US" sz="1000" u="none" cap="none" strike="noStrike">
                <a:solidFill>
                  <a:schemeClr val="dk1"/>
                </a:solidFill>
                <a:latin typeface="Arial"/>
                <a:ea typeface="Arial"/>
                <a:cs typeface="Arial"/>
                <a:sym typeface="Arial"/>
              </a:rPr>
              <a:t>start and end dates</a:t>
            </a:r>
            <a:r>
              <a:rPr b="0" i="0" lang="en-US" sz="1000" u="none" cap="none" strike="noStrike">
                <a:solidFill>
                  <a:schemeClr val="dk1"/>
                </a:solidFill>
                <a:latin typeface="Arial"/>
                <a:ea typeface="Arial"/>
                <a:cs typeface="Arial"/>
                <a:sym typeface="Arial"/>
              </a:rPr>
              <a:t>, along with the </a:t>
            </a:r>
            <a:r>
              <a:rPr b="1" i="0" lang="en-US" sz="1000" u="none" cap="none" strike="noStrike">
                <a:solidFill>
                  <a:schemeClr val="dk1"/>
                </a:solidFill>
                <a:latin typeface="Arial"/>
                <a:ea typeface="Arial"/>
                <a:cs typeface="Arial"/>
                <a:sym typeface="Arial"/>
              </a:rPr>
              <a:t>latitude and longitude</a:t>
            </a:r>
            <a:r>
              <a:rPr b="0" i="0" lang="en-US" sz="1000" u="none" cap="none" strike="noStrike">
                <a:solidFill>
                  <a:schemeClr val="dk1"/>
                </a:solidFill>
                <a:latin typeface="Arial"/>
                <a:ea typeface="Arial"/>
                <a:cs typeface="Arial"/>
                <a:sym typeface="Arial"/>
              </a:rPr>
              <a:t> of their site. An interactive map assists with visual location selection and zooming for precision.</a:t>
            </a:r>
            <a:endParaRPr b="0" i="0" sz="1400" u="none" cap="none" strike="noStrike">
              <a:solidFill>
                <a:srgbClr val="000000"/>
              </a:solidFill>
              <a:latin typeface="Arial"/>
              <a:ea typeface="Arial"/>
              <a:cs typeface="Arial"/>
              <a:sym typeface="Arial"/>
            </a:endParaRPr>
          </a:p>
        </p:txBody>
      </p:sp>
      <p:sp>
        <p:nvSpPr>
          <p:cNvPr id="172" name="Google Shape;172;p7"/>
          <p:cNvSpPr txBox="1"/>
          <p:nvPr/>
        </p:nvSpPr>
        <p:spPr>
          <a:xfrm>
            <a:off x="7543642" y="4188351"/>
            <a:ext cx="4135800" cy="7080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200"/>
              <a:buFont typeface="Arial"/>
              <a:buNone/>
            </a:pPr>
            <a:r>
              <a:rPr b="0" i="0" lang="en-US" sz="1000" u="none" cap="none" strike="noStrike">
                <a:solidFill>
                  <a:schemeClr val="dk1"/>
                </a:solidFill>
                <a:latin typeface="Arial"/>
                <a:ea typeface="Arial"/>
                <a:cs typeface="Arial"/>
                <a:sym typeface="Arial"/>
              </a:rPr>
              <a:t>In addition to location and time, users are required to specify </a:t>
            </a:r>
            <a:r>
              <a:rPr b="1" i="0" lang="en-US" sz="1000" u="none" cap="none" strike="noStrike">
                <a:solidFill>
                  <a:schemeClr val="dk1"/>
                </a:solidFill>
                <a:latin typeface="Arial"/>
                <a:ea typeface="Arial"/>
                <a:cs typeface="Arial"/>
                <a:sym typeface="Arial"/>
              </a:rPr>
              <a:t>turbine details</a:t>
            </a:r>
            <a:r>
              <a:rPr b="0" i="0" lang="en-US" sz="1000" u="none" cap="none" strike="noStrike">
                <a:solidFill>
                  <a:schemeClr val="dk1"/>
                </a:solidFill>
                <a:latin typeface="Arial"/>
                <a:ea typeface="Arial"/>
                <a:cs typeface="Arial"/>
                <a:sym typeface="Arial"/>
              </a:rPr>
              <a:t>, including the </a:t>
            </a:r>
            <a:r>
              <a:rPr b="1" i="0" lang="en-US" sz="1000" u="none" cap="none" strike="noStrike">
                <a:solidFill>
                  <a:schemeClr val="dk1"/>
                </a:solidFill>
                <a:latin typeface="Arial"/>
                <a:ea typeface="Arial"/>
                <a:cs typeface="Arial"/>
                <a:sym typeface="Arial"/>
              </a:rPr>
              <a:t>hub height</a:t>
            </a:r>
            <a:r>
              <a:rPr b="0" i="0" lang="en-US" sz="1000" u="none" cap="none" strike="noStrike">
                <a:solidFill>
                  <a:schemeClr val="dk1"/>
                </a:solidFill>
                <a:latin typeface="Arial"/>
                <a:ea typeface="Arial"/>
                <a:cs typeface="Arial"/>
                <a:sym typeface="Arial"/>
              </a:rPr>
              <a:t> (in meters) and a </a:t>
            </a:r>
            <a:r>
              <a:rPr b="1" i="0" lang="en-US" sz="1000" u="none" cap="none" strike="noStrike">
                <a:solidFill>
                  <a:schemeClr val="dk1"/>
                </a:solidFill>
                <a:latin typeface="Arial"/>
                <a:ea typeface="Arial"/>
                <a:cs typeface="Arial"/>
                <a:sym typeface="Arial"/>
              </a:rPr>
              <a:t>power curve model</a:t>
            </a:r>
            <a:r>
              <a:rPr b="0" i="0" lang="en-US" sz="1000" u="none" cap="none" strike="noStrike">
                <a:solidFill>
                  <a:schemeClr val="dk1"/>
                </a:solidFill>
                <a:latin typeface="Arial"/>
                <a:ea typeface="Arial"/>
                <a:cs typeface="Arial"/>
                <a:sym typeface="Arial"/>
              </a:rPr>
              <a:t>. If the exact power curve is not available, users can select from a list of standard reference models provided in the dropdown menu.</a:t>
            </a:r>
            <a:endParaRPr b="0" i="0" sz="1000" u="none" cap="none" strike="noStrike">
              <a:solidFill>
                <a:srgbClr val="000000"/>
              </a:solidFill>
              <a:latin typeface="Arial"/>
              <a:ea typeface="Arial"/>
              <a:cs typeface="Arial"/>
              <a:sym typeface="Arial"/>
            </a:endParaRPr>
          </a:p>
        </p:txBody>
      </p:sp>
      <p:sp>
        <p:nvSpPr>
          <p:cNvPr id="170" name="Google Shape;170;p7"/>
          <p:cNvSpPr txBox="1"/>
          <p:nvPr/>
        </p:nvSpPr>
        <p:spPr>
          <a:xfrm>
            <a:off x="8009964" y="6029732"/>
            <a:ext cx="3944471" cy="707846"/>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200"/>
              <a:buFont typeface="Arial"/>
              <a:buNone/>
            </a:pPr>
            <a:r>
              <a:rPr b="0" i="0" lang="en-US" sz="1000" u="none" cap="none" strike="noStrike">
                <a:solidFill>
                  <a:schemeClr val="dk1"/>
                </a:solidFill>
                <a:latin typeface="Arial"/>
                <a:ea typeface="Arial"/>
                <a:cs typeface="Arial"/>
                <a:sym typeface="Arial"/>
              </a:rPr>
              <a:t>After entering all information, clicking </a:t>
            </a:r>
            <a:r>
              <a:rPr b="1" i="0" lang="en-US" sz="1000" u="none" cap="none" strike="noStrike">
                <a:solidFill>
                  <a:schemeClr val="dk1"/>
                </a:solidFill>
                <a:latin typeface="Arial"/>
                <a:ea typeface="Arial"/>
                <a:cs typeface="Arial"/>
                <a:sym typeface="Arial"/>
              </a:rPr>
              <a:t>“SEND”</a:t>
            </a:r>
            <a:r>
              <a:rPr b="0" i="0" lang="en-US" sz="1000" u="none" cap="none" strike="noStrike">
                <a:solidFill>
                  <a:schemeClr val="dk1"/>
                </a:solidFill>
                <a:latin typeface="Arial"/>
                <a:ea typeface="Arial"/>
                <a:cs typeface="Arial"/>
                <a:sym typeface="Arial"/>
              </a:rPr>
              <a:t> processes the request and generates downloadable results in </a:t>
            </a:r>
            <a:r>
              <a:rPr b="1" i="0" lang="en-US" sz="1000" u="none" cap="none" strike="noStrike">
                <a:solidFill>
                  <a:schemeClr val="dk1"/>
                </a:solidFill>
                <a:latin typeface="Arial"/>
                <a:ea typeface="Arial"/>
                <a:cs typeface="Arial"/>
                <a:sym typeface="Arial"/>
              </a:rPr>
              <a:t>CSV format</a:t>
            </a:r>
            <a:r>
              <a:rPr b="0" i="0" lang="en-US" sz="1000" u="none" cap="none" strike="noStrike">
                <a:solidFill>
                  <a:schemeClr val="dk1"/>
                </a:solidFill>
                <a:latin typeface="Arial"/>
                <a:ea typeface="Arial"/>
                <a:cs typeface="Arial"/>
                <a:sym typeface="Arial"/>
              </a:rPr>
              <a:t> for further analysis. These results provide insights into wind energy output tailored to the user's configuration. </a:t>
            </a:r>
            <a:endParaRPr b="0" i="0" sz="1000" u="none" cap="none" strike="noStrike">
              <a:solidFill>
                <a:srgbClr val="000000"/>
              </a:solidFill>
              <a:latin typeface="Arial"/>
              <a:ea typeface="Arial"/>
              <a:cs typeface="Arial"/>
              <a:sym typeface="Arial"/>
            </a:endParaRPr>
          </a:p>
        </p:txBody>
      </p:sp>
      <p:sp>
        <p:nvSpPr>
          <p:cNvPr id="174" name="Google Shape;174;p7"/>
          <p:cNvSpPr txBox="1"/>
          <p:nvPr/>
        </p:nvSpPr>
        <p:spPr>
          <a:xfrm>
            <a:off x="2752165" y="6304043"/>
            <a:ext cx="2583348" cy="55395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200"/>
              <a:buFont typeface="Arial"/>
              <a:buNone/>
            </a:pPr>
            <a:r>
              <a:t/>
            </a:r>
            <a:endParaRPr b="0" i="0" sz="1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200"/>
              <a:buFont typeface="Arial"/>
              <a:buNone/>
            </a:pPr>
            <a:r>
              <a:rPr b="0" i="0" lang="en-US" sz="1000" u="none" cap="none" strike="noStrike">
                <a:solidFill>
                  <a:schemeClr val="dk1"/>
                </a:solidFill>
                <a:latin typeface="Arial"/>
                <a:ea typeface="Arial"/>
                <a:cs typeface="Arial"/>
                <a:sym typeface="Arial"/>
              </a:rPr>
              <a:t>The </a:t>
            </a:r>
            <a:r>
              <a:rPr b="1" i="0" lang="en-US" sz="1000" u="none" cap="none" strike="noStrike">
                <a:solidFill>
                  <a:schemeClr val="dk1"/>
                </a:solidFill>
                <a:latin typeface="Arial"/>
                <a:ea typeface="Arial"/>
                <a:cs typeface="Arial"/>
                <a:sym typeface="Arial"/>
              </a:rPr>
              <a:t>“CLEAR”</a:t>
            </a:r>
            <a:r>
              <a:rPr b="0" i="0" lang="en-US" sz="1000" u="none" cap="none" strike="noStrike">
                <a:solidFill>
                  <a:schemeClr val="dk1"/>
                </a:solidFill>
                <a:latin typeface="Arial"/>
                <a:ea typeface="Arial"/>
                <a:cs typeface="Arial"/>
                <a:sym typeface="Arial"/>
              </a:rPr>
              <a:t> button resets the form to allow for a new input.</a:t>
            </a:r>
            <a:endParaRPr b="0" i="0" sz="1000" u="none" cap="none" strike="noStrike">
              <a:solidFill>
                <a:srgbClr val="000000"/>
              </a:solidFill>
              <a:latin typeface="Arial"/>
              <a:ea typeface="Arial"/>
              <a:cs typeface="Arial"/>
              <a:sym typeface="Arial"/>
            </a:endParaRPr>
          </a:p>
        </p:txBody>
      </p:sp>
      <p:cxnSp>
        <p:nvCxnSpPr>
          <p:cNvPr id="175" name="Google Shape;175;p7"/>
          <p:cNvCxnSpPr>
            <a:stCxn id="168" idx="1"/>
          </p:cNvCxnSpPr>
          <p:nvPr/>
        </p:nvCxnSpPr>
        <p:spPr>
          <a:xfrm rot="10800000">
            <a:off x="5988441" y="598924"/>
            <a:ext cx="1748100" cy="0"/>
          </a:xfrm>
          <a:prstGeom prst="straightConnector1">
            <a:avLst/>
          </a:prstGeom>
          <a:noFill/>
          <a:ln cap="flat" cmpd="sng" w="19050">
            <a:solidFill>
              <a:schemeClr val="accent1"/>
            </a:solidFill>
            <a:prstDash val="solid"/>
            <a:miter lim="800000"/>
            <a:headEnd len="sm" w="sm" type="none"/>
            <a:tailEnd len="med" w="med" type="triangle"/>
          </a:ln>
        </p:spPr>
      </p:cxnSp>
      <p:cxnSp>
        <p:nvCxnSpPr>
          <p:cNvPr id="176" name="Google Shape;176;p7"/>
          <p:cNvCxnSpPr/>
          <p:nvPr/>
        </p:nvCxnSpPr>
        <p:spPr>
          <a:xfrm flipH="1">
            <a:off x="6524375" y="2340856"/>
            <a:ext cx="1262989" cy="635426"/>
          </a:xfrm>
          <a:prstGeom prst="straightConnector1">
            <a:avLst/>
          </a:prstGeom>
          <a:noFill/>
          <a:ln cap="flat" cmpd="sng" w="19050">
            <a:solidFill>
              <a:schemeClr val="accent1"/>
            </a:solidFill>
            <a:prstDash val="solid"/>
            <a:miter lim="800000"/>
            <a:headEnd len="sm" w="sm" type="none"/>
            <a:tailEnd len="med" w="med" type="triangle"/>
          </a:ln>
        </p:spPr>
      </p:cxnSp>
      <p:cxnSp>
        <p:nvCxnSpPr>
          <p:cNvPr id="177" name="Google Shape;177;p7"/>
          <p:cNvCxnSpPr>
            <a:stCxn id="168" idx="3"/>
          </p:cNvCxnSpPr>
          <p:nvPr/>
        </p:nvCxnSpPr>
        <p:spPr>
          <a:xfrm>
            <a:off x="11923059" y="598924"/>
            <a:ext cx="449700" cy="0"/>
          </a:xfrm>
          <a:prstGeom prst="straightConnector1">
            <a:avLst/>
          </a:prstGeom>
          <a:noFill/>
          <a:ln cap="flat" cmpd="sng" w="19050">
            <a:solidFill>
              <a:schemeClr val="accent1"/>
            </a:solidFill>
            <a:prstDash val="solid"/>
            <a:miter lim="800000"/>
            <a:headEnd len="sm" w="sm" type="none"/>
            <a:tailEnd len="med" w="med" type="triangle"/>
          </a:ln>
        </p:spPr>
      </p:cxnSp>
      <p:pic>
        <p:nvPicPr>
          <p:cNvPr id="178" name="Google Shape;178;p7"/>
          <p:cNvPicPr preferRelativeResize="0"/>
          <p:nvPr/>
        </p:nvPicPr>
        <p:blipFill rotWithShape="1">
          <a:blip r:embed="rId4">
            <a:alphaModFix/>
          </a:blip>
          <a:srcRect b="0" l="0" r="0" t="0"/>
          <a:stretch/>
        </p:blipFill>
        <p:spPr>
          <a:xfrm>
            <a:off x="8900849" y="4896351"/>
            <a:ext cx="1048873" cy="707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8"/>
          <p:cNvPicPr preferRelativeResize="0"/>
          <p:nvPr/>
        </p:nvPicPr>
        <p:blipFill>
          <a:blip r:embed="rId3">
            <a:alphaModFix/>
          </a:blip>
          <a:stretch>
            <a:fillRect/>
          </a:stretch>
        </p:blipFill>
        <p:spPr>
          <a:xfrm>
            <a:off x="3219400" y="198672"/>
            <a:ext cx="4616526" cy="6580238"/>
          </a:xfrm>
          <a:prstGeom prst="rect">
            <a:avLst/>
          </a:prstGeom>
          <a:noFill/>
          <a:ln>
            <a:noFill/>
          </a:ln>
        </p:spPr>
      </p:pic>
      <p:cxnSp>
        <p:nvCxnSpPr>
          <p:cNvPr id="184" name="Google Shape;184;p8"/>
          <p:cNvCxnSpPr>
            <a:stCxn id="185" idx="3"/>
          </p:cNvCxnSpPr>
          <p:nvPr/>
        </p:nvCxnSpPr>
        <p:spPr>
          <a:xfrm>
            <a:off x="1859669" y="479429"/>
            <a:ext cx="1858800" cy="1053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186" name="Google Shape;186;p8"/>
          <p:cNvCxnSpPr>
            <a:stCxn id="187" idx="3"/>
          </p:cNvCxnSpPr>
          <p:nvPr/>
        </p:nvCxnSpPr>
        <p:spPr>
          <a:xfrm>
            <a:off x="2036144" y="2156228"/>
            <a:ext cx="1266000" cy="0"/>
          </a:xfrm>
          <a:prstGeom prst="straightConnector1">
            <a:avLst/>
          </a:prstGeom>
          <a:noFill/>
          <a:ln cap="flat" cmpd="sng" w="19050">
            <a:solidFill>
              <a:schemeClr val="accent1"/>
            </a:solidFill>
            <a:prstDash val="solid"/>
            <a:miter lim="800000"/>
            <a:headEnd len="sm" w="sm" type="none"/>
            <a:tailEnd len="med" w="med" type="triangle"/>
          </a:ln>
        </p:spPr>
      </p:cxnSp>
      <p:sp>
        <p:nvSpPr>
          <p:cNvPr id="185" name="Google Shape;185;p8"/>
          <p:cNvSpPr txBox="1"/>
          <p:nvPr/>
        </p:nvSpPr>
        <p:spPr>
          <a:xfrm>
            <a:off x="335771" y="125506"/>
            <a:ext cx="1523898" cy="707846"/>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Under the </a:t>
            </a:r>
            <a:r>
              <a:rPr b="1" i="0" lang="en-US" sz="1000" u="none" cap="none" strike="noStrike">
                <a:solidFill>
                  <a:schemeClr val="dk1"/>
                </a:solidFill>
                <a:latin typeface="Arial"/>
                <a:ea typeface="Arial"/>
                <a:cs typeface="Arial"/>
                <a:sym typeface="Arial"/>
              </a:rPr>
              <a:t>About</a:t>
            </a:r>
            <a:r>
              <a:rPr b="0" i="0" lang="en-US" sz="1000" u="none" cap="none" strike="noStrike">
                <a:solidFill>
                  <a:schemeClr val="dk1"/>
                </a:solidFill>
                <a:latin typeface="Arial"/>
                <a:ea typeface="Arial"/>
                <a:cs typeface="Arial"/>
                <a:sym typeface="Arial"/>
              </a:rPr>
              <a:t> tab, the interface explains the two core forecasting types</a:t>
            </a:r>
            <a:endParaRPr b="0" i="0" sz="1800" u="none" cap="none" strike="noStrike">
              <a:solidFill>
                <a:srgbClr val="000000"/>
              </a:solidFill>
              <a:latin typeface="Arial"/>
              <a:ea typeface="Arial"/>
              <a:cs typeface="Arial"/>
              <a:sym typeface="Arial"/>
            </a:endParaRPr>
          </a:p>
        </p:txBody>
      </p:sp>
      <p:sp>
        <p:nvSpPr>
          <p:cNvPr id="188" name="Google Shape;188;p8"/>
          <p:cNvSpPr/>
          <p:nvPr/>
        </p:nvSpPr>
        <p:spPr>
          <a:xfrm>
            <a:off x="8527714" y="4051583"/>
            <a:ext cx="3549986" cy="209284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000"/>
              <a:buFont typeface="Arial"/>
              <a:buNone/>
            </a:pPr>
            <a:r>
              <a:rPr b="1" i="0" lang="en-US" sz="1000" u="none" cap="none" strike="noStrike">
                <a:solidFill>
                  <a:schemeClr val="dk1"/>
                </a:solidFill>
                <a:latin typeface="Arial"/>
                <a:ea typeface="Arial"/>
                <a:cs typeface="Arial"/>
                <a:sym typeface="Arial"/>
              </a:rPr>
              <a:t>Use Case Demonstration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 real-world example is provided:</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KINIGOS SA, a Greek solar energy company, demonstrates how this tool improves efficiency for large-scale solar parks.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Presents: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Arial"/>
                <a:ea typeface="Arial"/>
                <a:cs typeface="Arial"/>
                <a:sym typeface="Arial"/>
              </a:rPr>
              <a:t>Power Production Forecast</a:t>
            </a:r>
            <a:endParaRPr b="0" i="0" sz="1400" u="none" cap="none" strike="noStrike">
              <a:solidFill>
                <a:srgbClr val="000000"/>
              </a:solidFill>
              <a:latin typeface="Arial"/>
              <a:ea typeface="Arial"/>
              <a:cs typeface="Arial"/>
              <a:sym typeface="Arial"/>
            </a:endParaRPr>
          </a:p>
          <a:p>
            <a:pPr indent="-171450" lvl="0" marL="171450" marR="0" rtl="0" algn="just">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Displays forecasted solar power output and irradiation levels over two days.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Arial"/>
                <a:ea typeface="Arial"/>
                <a:cs typeface="Arial"/>
                <a:sym typeface="Arial"/>
              </a:rPr>
              <a:t>Actual vs. Predicted Power</a:t>
            </a:r>
            <a:endParaRPr b="0" i="0" sz="1400" u="none" cap="none" strike="noStrike">
              <a:solidFill>
                <a:srgbClr val="000000"/>
              </a:solidFill>
              <a:latin typeface="Arial"/>
              <a:ea typeface="Arial"/>
              <a:cs typeface="Arial"/>
              <a:sym typeface="Arial"/>
            </a:endParaRPr>
          </a:p>
          <a:p>
            <a:pPr indent="-171450" lvl="0" marL="171450" marR="0" rtl="0" algn="just">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Compare actual power output with system forecasts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Arial"/>
                <a:ea typeface="Arial"/>
                <a:cs typeface="Arial"/>
                <a:sym typeface="Arial"/>
              </a:rPr>
              <a:t>Graph Controls (top right corner of each diagram)</a:t>
            </a:r>
            <a:endParaRPr b="0" i="0" sz="1000" u="none" cap="none" strike="noStrike">
              <a:solidFill>
                <a:schemeClr val="dk1"/>
              </a:solidFill>
              <a:latin typeface="Arial"/>
              <a:ea typeface="Arial"/>
              <a:cs typeface="Arial"/>
              <a:sym typeface="Arial"/>
            </a:endParaRPr>
          </a:p>
        </p:txBody>
      </p:sp>
      <p:cxnSp>
        <p:nvCxnSpPr>
          <p:cNvPr id="189" name="Google Shape;189;p8"/>
          <p:cNvCxnSpPr>
            <a:stCxn id="188" idx="1"/>
          </p:cNvCxnSpPr>
          <p:nvPr/>
        </p:nvCxnSpPr>
        <p:spPr>
          <a:xfrm rot="10800000">
            <a:off x="7835914" y="5098003"/>
            <a:ext cx="691800" cy="0"/>
          </a:xfrm>
          <a:prstGeom prst="straightConnector1">
            <a:avLst/>
          </a:prstGeom>
          <a:noFill/>
          <a:ln cap="flat" cmpd="sng" w="19050">
            <a:solidFill>
              <a:schemeClr val="accent1"/>
            </a:solidFill>
            <a:prstDash val="solid"/>
            <a:miter lim="800000"/>
            <a:headEnd len="sm" w="sm" type="none"/>
            <a:tailEnd len="med" w="med" type="triangle"/>
          </a:ln>
        </p:spPr>
      </p:cxnSp>
      <p:sp>
        <p:nvSpPr>
          <p:cNvPr id="190" name="Google Shape;190;p8"/>
          <p:cNvSpPr txBox="1"/>
          <p:nvPr/>
        </p:nvSpPr>
        <p:spPr>
          <a:xfrm>
            <a:off x="8527714" y="198687"/>
            <a:ext cx="3609233" cy="2092881"/>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Arial"/>
                <a:ea typeface="Arial"/>
                <a:cs typeface="Arial"/>
                <a:sym typeface="Arial"/>
              </a:rPr>
              <a:t>Machine Learning Forecasting (with Uploaded Data)</a:t>
            </a:r>
            <a:br>
              <a:rPr b="0" i="0" lang="en-US" sz="1000" u="none" cap="none" strike="noStrike">
                <a:solidFill>
                  <a:srgbClr val="000000"/>
                </a:solidFill>
                <a:latin typeface="Arial"/>
                <a:ea typeface="Arial"/>
                <a:cs typeface="Arial"/>
                <a:sym typeface="Arial"/>
              </a:rPr>
            </a:br>
            <a:r>
              <a:rPr b="0" i="0" lang="en-US" sz="1000" u="none" cap="none" strike="noStrike">
                <a:solidFill>
                  <a:srgbClr val="000000"/>
                </a:solidFill>
                <a:latin typeface="Arial"/>
                <a:ea typeface="Arial"/>
                <a:cs typeface="Arial"/>
                <a:sym typeface="Arial"/>
              </a:rPr>
              <a:t>Ideal for users with historical production data. By uploading data in the platform’s Excel format, the system:</a:t>
            </a:r>
            <a:endParaRPr b="0" i="0" sz="1400" u="none" cap="none" strike="noStrike">
              <a:solidFill>
                <a:srgbClr val="000000"/>
              </a:solidFill>
              <a:latin typeface="Arial"/>
              <a:ea typeface="Arial"/>
              <a:cs typeface="Arial"/>
              <a:sym typeface="Arial"/>
            </a:endParaRPr>
          </a:p>
          <a:p>
            <a:pPr indent="-171450" lvl="0" marL="171450" marR="0" rtl="0" algn="just">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Learns location-specific patterns</a:t>
            </a:r>
            <a:endParaRPr b="0" i="0" sz="1400" u="none" cap="none" strike="noStrike">
              <a:solidFill>
                <a:srgbClr val="000000"/>
              </a:solidFill>
              <a:latin typeface="Arial"/>
              <a:ea typeface="Arial"/>
              <a:cs typeface="Arial"/>
              <a:sym typeface="Arial"/>
            </a:endParaRPr>
          </a:p>
          <a:p>
            <a:pPr indent="-171450" lvl="0" marL="171450" marR="0" rtl="0" algn="just">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Adjusts for anomalies (e.g., shading, tilt, inverter issues)</a:t>
            </a:r>
            <a:endParaRPr b="0" i="0" sz="1400" u="none" cap="none" strike="noStrike">
              <a:solidFill>
                <a:srgbClr val="000000"/>
              </a:solidFill>
              <a:latin typeface="Arial"/>
              <a:ea typeface="Arial"/>
              <a:cs typeface="Arial"/>
              <a:sym typeface="Arial"/>
            </a:endParaRPr>
          </a:p>
          <a:p>
            <a:pPr indent="-171450" lvl="0" marL="171450" marR="0" rtl="0" algn="just">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Delivers personalized forecasts combining past trends and real-time weather</a:t>
            </a:r>
            <a:endParaRPr b="0" i="0" sz="1400" u="none" cap="none" strike="noStrike">
              <a:solidFill>
                <a:srgbClr val="000000"/>
              </a:solidFill>
              <a:latin typeface="Arial"/>
              <a:ea typeface="Arial"/>
              <a:cs typeface="Arial"/>
              <a:sym typeface="Arial"/>
            </a:endParaRPr>
          </a:p>
          <a:p>
            <a:pPr indent="-107950" lvl="0" marL="171450" marR="0" rtl="0" algn="just">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Arial"/>
                <a:ea typeface="Arial"/>
                <a:cs typeface="Arial"/>
                <a:sym typeface="Arial"/>
              </a:rPr>
              <a:t>Standard Forecasting (No Upload)</a:t>
            </a:r>
            <a:br>
              <a:rPr b="0" i="0" lang="en-US" sz="1000" u="none" cap="none" strike="noStrike">
                <a:solidFill>
                  <a:srgbClr val="000000"/>
                </a:solidFill>
                <a:latin typeface="Arial"/>
                <a:ea typeface="Arial"/>
                <a:cs typeface="Arial"/>
                <a:sym typeface="Arial"/>
              </a:rPr>
            </a:br>
            <a:r>
              <a:rPr b="0" i="0" lang="en-US" sz="1000" u="none" cap="none" strike="noStrike">
                <a:solidFill>
                  <a:srgbClr val="000000"/>
                </a:solidFill>
                <a:latin typeface="Arial"/>
                <a:ea typeface="Arial"/>
                <a:cs typeface="Arial"/>
                <a:sym typeface="Arial"/>
              </a:rPr>
              <a:t>Ideal for new users or sites without historical data. Uses location, weather averages, and satellite info to provide instant, planning-ready forecasts—less precise but still valuable</a:t>
            </a:r>
            <a:endParaRPr b="0" i="0" sz="800" u="none" cap="none" strike="noStrike">
              <a:solidFill>
                <a:srgbClr val="000000"/>
              </a:solidFill>
              <a:latin typeface="Arial"/>
              <a:ea typeface="Arial"/>
              <a:cs typeface="Arial"/>
              <a:sym typeface="Arial"/>
            </a:endParaRPr>
          </a:p>
        </p:txBody>
      </p:sp>
      <p:cxnSp>
        <p:nvCxnSpPr>
          <p:cNvPr id="191" name="Google Shape;191;p8"/>
          <p:cNvCxnSpPr>
            <a:stCxn id="190" idx="1"/>
          </p:cNvCxnSpPr>
          <p:nvPr/>
        </p:nvCxnSpPr>
        <p:spPr>
          <a:xfrm rot="10800000">
            <a:off x="7613614" y="1245128"/>
            <a:ext cx="914100" cy="0"/>
          </a:xfrm>
          <a:prstGeom prst="straightConnector1">
            <a:avLst/>
          </a:prstGeom>
          <a:noFill/>
          <a:ln cap="flat" cmpd="sng" w="19050">
            <a:solidFill>
              <a:schemeClr val="accent1"/>
            </a:solidFill>
            <a:prstDash val="solid"/>
            <a:miter lim="800000"/>
            <a:headEnd len="sm" w="sm" type="none"/>
            <a:tailEnd len="med" w="med" type="triangle"/>
          </a:ln>
        </p:spPr>
      </p:cxnSp>
      <p:sp>
        <p:nvSpPr>
          <p:cNvPr id="187" name="Google Shape;187;p8"/>
          <p:cNvSpPr txBox="1"/>
          <p:nvPr/>
        </p:nvSpPr>
        <p:spPr>
          <a:xfrm>
            <a:off x="204944" y="1340378"/>
            <a:ext cx="1831200" cy="16317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Arial"/>
                <a:ea typeface="Arial"/>
                <a:cs typeface="Arial"/>
                <a:sym typeface="Arial"/>
              </a:rPr>
              <a:t>One-Time Forecast</a:t>
            </a:r>
            <a:br>
              <a:rPr b="0" i="0" lang="en-US" sz="1000" u="none" cap="none" strike="noStrike">
                <a:solidFill>
                  <a:srgbClr val="000000"/>
                </a:solidFill>
                <a:latin typeface="Arial"/>
                <a:ea typeface="Arial"/>
                <a:cs typeface="Arial"/>
                <a:sym typeface="Arial"/>
              </a:rPr>
            </a:br>
            <a:r>
              <a:rPr lang="en-US" sz="1000"/>
              <a:t>Ideal</a:t>
            </a:r>
            <a:r>
              <a:rPr b="0" i="0" lang="en-US" sz="1000" u="none" cap="none" strike="noStrike">
                <a:solidFill>
                  <a:srgbClr val="000000"/>
                </a:solidFill>
                <a:latin typeface="Arial"/>
                <a:ea typeface="Arial"/>
                <a:cs typeface="Arial"/>
                <a:sym typeface="Arial"/>
              </a:rPr>
              <a:t> for feasibility studies, simulations, comparisons, or validating internal forecasts.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Arial"/>
                <a:ea typeface="Arial"/>
                <a:cs typeface="Arial"/>
                <a:sym typeface="Arial"/>
              </a:rPr>
              <a:t>Annual Subscription </a:t>
            </a:r>
            <a:r>
              <a:rPr b="0" i="0" lang="en-US" sz="1000" u="none" cap="none" strike="noStrike">
                <a:solidFill>
                  <a:srgbClr val="000000"/>
                </a:solidFill>
                <a:latin typeface="Arial"/>
                <a:ea typeface="Arial"/>
                <a:cs typeface="Arial"/>
                <a:sym typeface="Arial"/>
              </a:rPr>
              <a:t>Best for daily use and long-term planning, offering automated, hands-free forecasting integrated into workflows</a:t>
            </a:r>
            <a:endParaRPr b="0" i="0" sz="1400" u="none" cap="none" strike="noStrike">
              <a:solidFill>
                <a:srgbClr val="000000"/>
              </a:solidFill>
              <a:latin typeface="Arial"/>
              <a:ea typeface="Arial"/>
              <a:cs typeface="Arial"/>
              <a:sym typeface="Arial"/>
            </a:endParaRPr>
          </a:p>
        </p:txBody>
      </p:sp>
      <p:sp>
        <p:nvSpPr>
          <p:cNvPr id="192" name="Google Shape;192;p8"/>
          <p:cNvSpPr/>
          <p:nvPr/>
        </p:nvSpPr>
        <p:spPr>
          <a:xfrm>
            <a:off x="3154862" y="2949884"/>
            <a:ext cx="4554070" cy="3889702"/>
          </a:xfrm>
          <a:prstGeom prst="rect">
            <a:avLst/>
          </a:prstGeom>
          <a:noFill/>
          <a:ln cap="flat" cmpd="sng" w="25400">
            <a:solidFill>
              <a:srgbClr val="08283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9"/>
          <p:cNvPicPr preferRelativeResize="0"/>
          <p:nvPr/>
        </p:nvPicPr>
        <p:blipFill rotWithShape="1">
          <a:blip r:embed="rId3">
            <a:alphaModFix/>
          </a:blip>
          <a:srcRect b="0" l="0" r="0" t="0"/>
          <a:stretch/>
        </p:blipFill>
        <p:spPr>
          <a:xfrm>
            <a:off x="15958" y="-27263"/>
            <a:ext cx="5648617" cy="6858000"/>
          </a:xfrm>
          <a:prstGeom prst="rect">
            <a:avLst/>
          </a:prstGeom>
          <a:noFill/>
          <a:ln>
            <a:noFill/>
          </a:ln>
        </p:spPr>
      </p:pic>
      <p:sp>
        <p:nvSpPr>
          <p:cNvPr id="198" name="Google Shape;198;p9"/>
          <p:cNvSpPr txBox="1"/>
          <p:nvPr/>
        </p:nvSpPr>
        <p:spPr>
          <a:xfrm>
            <a:off x="7019606" y="152400"/>
            <a:ext cx="4980974" cy="8617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Arial"/>
                <a:ea typeface="Arial"/>
                <a:cs typeface="Arial"/>
                <a:sym typeface="Arial"/>
              </a:rPr>
              <a:t>One-Off Forecast: Train Using Your Own Data</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This section allows users to generate a </a:t>
            </a:r>
            <a:r>
              <a:rPr b="1" i="0" lang="en-US" sz="1000" u="none" cap="none" strike="noStrike">
                <a:solidFill>
                  <a:srgbClr val="000000"/>
                </a:solidFill>
                <a:latin typeface="Arial"/>
                <a:ea typeface="Arial"/>
                <a:cs typeface="Arial"/>
                <a:sym typeface="Arial"/>
              </a:rPr>
              <a:t>personalized 2-day solar energy forecast</a:t>
            </a:r>
            <a:r>
              <a:rPr b="0" i="0" lang="en-US" sz="1000" u="none" cap="none" strike="noStrike">
                <a:solidFill>
                  <a:srgbClr val="000000"/>
                </a:solidFill>
                <a:latin typeface="Arial"/>
                <a:ea typeface="Arial"/>
                <a:cs typeface="Arial"/>
                <a:sym typeface="Arial"/>
              </a:rPr>
              <a:t> using historical solar production data from their own park. By uploading a properly formatted CSV file, the platform uses machine learning to build a prediction model tailored to the specific site conditions.</a:t>
            </a:r>
            <a:endParaRPr b="0" i="0" sz="1400" u="none" cap="none" strike="noStrike">
              <a:solidFill>
                <a:srgbClr val="000000"/>
              </a:solidFill>
              <a:latin typeface="Arial"/>
              <a:ea typeface="Arial"/>
              <a:cs typeface="Arial"/>
              <a:sym typeface="Arial"/>
            </a:endParaRPr>
          </a:p>
        </p:txBody>
      </p:sp>
      <p:cxnSp>
        <p:nvCxnSpPr>
          <p:cNvPr id="199" name="Google Shape;199;p9"/>
          <p:cNvCxnSpPr/>
          <p:nvPr/>
        </p:nvCxnSpPr>
        <p:spPr>
          <a:xfrm rot="10800000">
            <a:off x="-3966600" y="3369000"/>
            <a:ext cx="3966600" cy="60000"/>
          </a:xfrm>
          <a:prstGeom prst="straightConnector1">
            <a:avLst/>
          </a:prstGeom>
          <a:noFill/>
          <a:ln cap="flat" cmpd="sng" w="19050">
            <a:solidFill>
              <a:schemeClr val="accent1"/>
            </a:solidFill>
            <a:prstDash val="solid"/>
            <a:miter lim="800000"/>
            <a:headEnd len="sm" w="sm" type="none"/>
            <a:tailEnd len="med" w="med" type="triangle"/>
          </a:ln>
        </p:spPr>
      </p:cxnSp>
      <p:sp>
        <p:nvSpPr>
          <p:cNvPr id="200" name="Google Shape;200;p9"/>
          <p:cNvSpPr/>
          <p:nvPr/>
        </p:nvSpPr>
        <p:spPr>
          <a:xfrm>
            <a:off x="7233919" y="2105560"/>
            <a:ext cx="4592989" cy="553998"/>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000"/>
              <a:buFont typeface="Arial"/>
              <a:buNone/>
            </a:pPr>
            <a:r>
              <a:rPr b="1" i="0" lang="en-US" sz="1000" u="none" cap="none" strike="noStrike">
                <a:solidFill>
                  <a:schemeClr val="dk1"/>
                </a:solidFill>
                <a:latin typeface="Arial"/>
                <a:ea typeface="Arial"/>
                <a:cs typeface="Arial"/>
                <a:sym typeface="Arial"/>
              </a:rPr>
              <a:t>Provide Location Details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Users must input basic geographical information to geolocate their solar park, which is critical for combining weather inputs with production history.</a:t>
            </a:r>
            <a:endParaRPr b="0" i="0" sz="1400" u="none" cap="none" strike="noStrike">
              <a:solidFill>
                <a:srgbClr val="000000"/>
              </a:solidFill>
              <a:latin typeface="Arial"/>
              <a:ea typeface="Arial"/>
              <a:cs typeface="Arial"/>
              <a:sym typeface="Arial"/>
            </a:endParaRPr>
          </a:p>
        </p:txBody>
      </p:sp>
      <p:cxnSp>
        <p:nvCxnSpPr>
          <p:cNvPr id="201" name="Google Shape;201;p9"/>
          <p:cNvCxnSpPr>
            <a:stCxn id="200" idx="1"/>
          </p:cNvCxnSpPr>
          <p:nvPr/>
        </p:nvCxnSpPr>
        <p:spPr>
          <a:xfrm flipH="1">
            <a:off x="5567719" y="2382559"/>
            <a:ext cx="1666200" cy="152700"/>
          </a:xfrm>
          <a:prstGeom prst="straightConnector1">
            <a:avLst/>
          </a:prstGeom>
          <a:noFill/>
          <a:ln cap="flat" cmpd="sng" w="19050">
            <a:solidFill>
              <a:schemeClr val="accent1"/>
            </a:solidFill>
            <a:prstDash val="solid"/>
            <a:miter lim="800000"/>
            <a:headEnd len="sm" w="sm" type="none"/>
            <a:tailEnd len="med" w="med" type="triangle"/>
          </a:ln>
        </p:spPr>
      </p:cxnSp>
      <p:sp>
        <p:nvSpPr>
          <p:cNvPr id="202" name="Google Shape;202;p9"/>
          <p:cNvSpPr/>
          <p:nvPr/>
        </p:nvSpPr>
        <p:spPr>
          <a:xfrm>
            <a:off x="7233919" y="3632498"/>
            <a:ext cx="4592989" cy="1323439"/>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000"/>
              <a:buFont typeface="Arial"/>
              <a:buNone/>
            </a:pPr>
            <a:r>
              <a:rPr b="1" i="0" lang="en-US" sz="1000" u="none" cap="none" strike="noStrike">
                <a:solidFill>
                  <a:schemeClr val="dk1"/>
                </a:solidFill>
                <a:latin typeface="Arial"/>
                <a:ea typeface="Arial"/>
                <a:cs typeface="Arial"/>
                <a:sym typeface="Arial"/>
              </a:rPr>
              <a:t>Upload Training Data</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To enable a tailored machine learning forecast, you must upload a properly formatted CSV file using the drag-and-drop area labeled.</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000"/>
              <a:buFont typeface="Arial"/>
              <a:buNone/>
            </a:pPr>
            <a:r>
              <a:rPr b="1" i="0" lang="en-US" sz="1000" u="none" cap="none" strike="noStrike">
                <a:solidFill>
                  <a:schemeClr val="dk1"/>
                </a:solidFill>
                <a:latin typeface="Arial"/>
                <a:ea typeface="Arial"/>
                <a:cs typeface="Arial"/>
                <a:sym typeface="Arial"/>
              </a:rPr>
              <a:t>CSV Format Requirements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The uploaded file must follow the provided instructions</a:t>
            </a:r>
            <a:endParaRPr b="0" i="0" sz="1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Before uploading, validate your data using the </a:t>
            </a:r>
            <a:r>
              <a:rPr b="1" i="0" lang="en-US" sz="1000" u="none" cap="none" strike="noStrike">
                <a:solidFill>
                  <a:schemeClr val="dk1"/>
                </a:solidFill>
                <a:latin typeface="Arial"/>
                <a:ea typeface="Arial"/>
                <a:cs typeface="Arial"/>
                <a:sym typeface="Arial"/>
              </a:rPr>
              <a:t>Validate Template</a:t>
            </a:r>
            <a:r>
              <a:rPr b="0" i="0" lang="en-US" sz="1000" u="none" cap="none" strike="noStrike">
                <a:solidFill>
                  <a:schemeClr val="dk1"/>
                </a:solidFill>
                <a:latin typeface="Arial"/>
                <a:ea typeface="Arial"/>
                <a:cs typeface="Arial"/>
                <a:sym typeface="Arial"/>
              </a:rPr>
              <a:t> button to avoid interruptions.</a:t>
            </a:r>
            <a:endParaRPr b="0" i="0" sz="1400" u="none" cap="none" strike="noStrike">
              <a:solidFill>
                <a:srgbClr val="000000"/>
              </a:solidFill>
              <a:latin typeface="Arial"/>
              <a:ea typeface="Arial"/>
              <a:cs typeface="Arial"/>
              <a:sym typeface="Arial"/>
            </a:endParaRPr>
          </a:p>
        </p:txBody>
      </p:sp>
      <p:cxnSp>
        <p:nvCxnSpPr>
          <p:cNvPr id="203" name="Google Shape;203;p9"/>
          <p:cNvCxnSpPr>
            <a:stCxn id="202" idx="1"/>
          </p:cNvCxnSpPr>
          <p:nvPr/>
        </p:nvCxnSpPr>
        <p:spPr>
          <a:xfrm flipH="1">
            <a:off x="5567719" y="4294218"/>
            <a:ext cx="1666200" cy="548700"/>
          </a:xfrm>
          <a:prstGeom prst="straightConnector1">
            <a:avLst/>
          </a:prstGeom>
          <a:noFill/>
          <a:ln cap="flat" cmpd="sng" w="19050">
            <a:solidFill>
              <a:schemeClr val="accent1"/>
            </a:solidFill>
            <a:prstDash val="solid"/>
            <a:miter lim="800000"/>
            <a:headEnd len="sm" w="sm" type="none"/>
            <a:tailEnd len="med" w="med" type="triangle"/>
          </a:ln>
        </p:spPr>
      </p:cxnSp>
      <p:sp>
        <p:nvSpPr>
          <p:cNvPr id="204" name="Google Shape;204;p9"/>
          <p:cNvSpPr txBox="1"/>
          <p:nvPr/>
        </p:nvSpPr>
        <p:spPr>
          <a:xfrm>
            <a:off x="261392" y="6273225"/>
            <a:ext cx="1771477" cy="58477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800"/>
              <a:buFont typeface="Arial"/>
              <a:buNone/>
            </a:pPr>
            <a:r>
              <a:rPr b="1" i="0" lang="en-US" sz="800" u="none" cap="none" strike="noStrike">
                <a:solidFill>
                  <a:srgbClr val="000000"/>
                </a:solidFill>
                <a:latin typeface="Arial"/>
                <a:ea typeface="Arial"/>
                <a:cs typeface="Arial"/>
                <a:sym typeface="Arial"/>
              </a:rPr>
              <a:t>Download Template</a:t>
            </a:r>
            <a:br>
              <a:rPr b="0" i="0" lang="en-US" sz="800" u="none" cap="none" strike="noStrike">
                <a:solidFill>
                  <a:srgbClr val="000000"/>
                </a:solidFill>
                <a:latin typeface="Arial"/>
                <a:ea typeface="Arial"/>
                <a:cs typeface="Arial"/>
                <a:sym typeface="Arial"/>
              </a:rPr>
            </a:br>
            <a:r>
              <a:rPr b="0" i="0" lang="en-US" sz="800" u="none" cap="none" strike="noStrike">
                <a:solidFill>
                  <a:srgbClr val="000000"/>
                </a:solidFill>
                <a:latin typeface="Arial"/>
                <a:ea typeface="Arial"/>
                <a:cs typeface="Arial"/>
                <a:sym typeface="Arial"/>
              </a:rPr>
              <a:t>Use this to get the required CSV format pre-structured with correct column headers and formatting.</a:t>
            </a:r>
            <a:endParaRPr b="0" i="0" sz="1400" u="none" cap="none" strike="noStrike">
              <a:solidFill>
                <a:srgbClr val="000000"/>
              </a:solidFill>
              <a:latin typeface="Arial"/>
              <a:ea typeface="Arial"/>
              <a:cs typeface="Arial"/>
              <a:sym typeface="Arial"/>
            </a:endParaRPr>
          </a:p>
        </p:txBody>
      </p:sp>
      <p:sp>
        <p:nvSpPr>
          <p:cNvPr id="205" name="Google Shape;205;p9"/>
          <p:cNvSpPr txBox="1"/>
          <p:nvPr/>
        </p:nvSpPr>
        <p:spPr>
          <a:xfrm>
            <a:off x="6172869" y="5815074"/>
            <a:ext cx="5389211"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Char char="•"/>
            </a:pPr>
            <a:r>
              <a:rPr b="1" i="0" lang="en-US" sz="1000" u="none" cap="none" strike="noStrike">
                <a:solidFill>
                  <a:srgbClr val="000000"/>
                </a:solidFill>
                <a:latin typeface="Arial"/>
                <a:ea typeface="Arial"/>
                <a:cs typeface="Arial"/>
                <a:sym typeface="Arial"/>
              </a:rPr>
              <a:t>Clear</a:t>
            </a:r>
            <a:r>
              <a:rPr b="0" i="0" lang="en-US" sz="1000" u="none" cap="none" strike="noStrike">
                <a:solidFill>
                  <a:srgbClr val="000000"/>
                </a:solidFill>
                <a:latin typeface="Arial"/>
                <a:ea typeface="Arial"/>
                <a:cs typeface="Arial"/>
                <a:sym typeface="Arial"/>
              </a:rPr>
              <a:t> – Resets the form and removes uploaded data or entered values.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Char char="•"/>
            </a:pPr>
            <a:r>
              <a:rPr b="1" i="0" lang="en-US" sz="1000" u="none" cap="none" strike="noStrike">
                <a:solidFill>
                  <a:srgbClr val="000000"/>
                </a:solidFill>
                <a:latin typeface="Arial"/>
                <a:ea typeface="Arial"/>
                <a:cs typeface="Arial"/>
                <a:sym typeface="Arial"/>
              </a:rPr>
              <a:t>Order</a:t>
            </a:r>
            <a:r>
              <a:rPr b="0" i="0" lang="en-US" sz="1000" u="none" cap="none" strike="noStrike">
                <a:solidFill>
                  <a:srgbClr val="000000"/>
                </a:solidFill>
                <a:latin typeface="Arial"/>
                <a:ea typeface="Arial"/>
                <a:cs typeface="Arial"/>
                <a:sym typeface="Arial"/>
              </a:rPr>
              <a:t> – Finalizes the submission and triggers the forecasting process once your data and site details are correctly filled 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1" lang="en-US" sz="1000" u="none" cap="none" strike="noStrike">
                <a:solidFill>
                  <a:srgbClr val="000000"/>
                </a:solidFill>
                <a:latin typeface="Arial"/>
                <a:ea typeface="Arial"/>
                <a:cs typeface="Arial"/>
                <a:sym typeface="Arial"/>
              </a:rPr>
              <a:t>After submission</a:t>
            </a:r>
            <a:r>
              <a:rPr b="0" i="0" lang="en-US" sz="1000" u="none" cap="none" strike="noStrike">
                <a:solidFill>
                  <a:srgbClr val="000000"/>
                </a:solidFill>
                <a:latin typeface="Arial"/>
                <a:ea typeface="Arial"/>
                <a:cs typeface="Arial"/>
                <a:sym typeface="Arial"/>
              </a:rPr>
              <a:t>, you will receive a custom forecast generated from your data, combined with weather predictions for the park’s location. This will be displayed as graphs and downloadable results in the Archive.</a:t>
            </a:r>
            <a:endParaRPr b="0" i="0" sz="1400" u="none" cap="none" strike="noStrike">
              <a:solidFill>
                <a:srgbClr val="000000"/>
              </a:solidFill>
              <a:latin typeface="Arial"/>
              <a:ea typeface="Arial"/>
              <a:cs typeface="Arial"/>
              <a:sym typeface="Arial"/>
            </a:endParaRPr>
          </a:p>
        </p:txBody>
      </p:sp>
      <p:cxnSp>
        <p:nvCxnSpPr>
          <p:cNvPr id="206" name="Google Shape;206;p9"/>
          <p:cNvCxnSpPr>
            <a:stCxn id="205" idx="1"/>
          </p:cNvCxnSpPr>
          <p:nvPr/>
        </p:nvCxnSpPr>
        <p:spPr>
          <a:xfrm flipH="1">
            <a:off x="4963269" y="6322906"/>
            <a:ext cx="1209600" cy="1290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207" name="Google Shape;207;p9"/>
          <p:cNvCxnSpPr>
            <a:stCxn id="205" idx="1"/>
          </p:cNvCxnSpPr>
          <p:nvPr/>
        </p:nvCxnSpPr>
        <p:spPr>
          <a:xfrm flipH="1">
            <a:off x="5405169" y="6322906"/>
            <a:ext cx="767700" cy="2688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208" name="Google Shape;208;p9"/>
          <p:cNvCxnSpPr/>
          <p:nvPr/>
        </p:nvCxnSpPr>
        <p:spPr>
          <a:xfrm rot="10800000">
            <a:off x="883920" y="6081278"/>
            <a:ext cx="0" cy="228082"/>
          </a:xfrm>
          <a:prstGeom prst="straightConnector1">
            <a:avLst/>
          </a:prstGeom>
          <a:noFill/>
          <a:ln cap="flat" cmpd="sng" w="19050">
            <a:solidFill>
              <a:schemeClr val="accent1"/>
            </a:solidFill>
            <a:prstDash val="solid"/>
            <a:miter lim="800000"/>
            <a:headEnd len="sm" w="sm" type="none"/>
            <a:tailEnd len="med" w="med" type="triangle"/>
          </a:ln>
        </p:spPr>
      </p:cxnSp>
      <p:sp>
        <p:nvSpPr>
          <p:cNvPr id="209" name="Google Shape;209;p9"/>
          <p:cNvSpPr/>
          <p:nvPr/>
        </p:nvSpPr>
        <p:spPr>
          <a:xfrm>
            <a:off x="7076439" y="1298312"/>
            <a:ext cx="4592989" cy="246221"/>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000"/>
              <a:buFont typeface="Arial"/>
              <a:buNone/>
            </a:pPr>
            <a:r>
              <a:rPr b="1" i="0" lang="en-US" sz="1000" u="none" cap="none" strike="noStrike">
                <a:solidFill>
                  <a:schemeClr val="dk1"/>
                </a:solidFill>
                <a:latin typeface="Arial"/>
                <a:ea typeface="Arial"/>
                <a:cs typeface="Arial"/>
                <a:sym typeface="Arial"/>
              </a:rPr>
              <a:t>Visit Archive </a:t>
            </a:r>
            <a:r>
              <a:rPr b="0" i="0" lang="en-US" sz="1000" u="none" cap="none" strike="noStrike">
                <a:solidFill>
                  <a:schemeClr val="dk1"/>
                </a:solidFill>
                <a:latin typeface="Arial"/>
                <a:ea typeface="Arial"/>
                <a:cs typeface="Arial"/>
                <a:sym typeface="Arial"/>
              </a:rPr>
              <a:t>to see your forecasting orders</a:t>
            </a:r>
            <a:endParaRPr b="1" i="0" sz="1000" u="none" cap="none" strike="noStrike">
              <a:solidFill>
                <a:schemeClr val="dk1"/>
              </a:solidFill>
              <a:latin typeface="Arial"/>
              <a:ea typeface="Arial"/>
              <a:cs typeface="Arial"/>
              <a:sym typeface="Arial"/>
            </a:endParaRPr>
          </a:p>
        </p:txBody>
      </p:sp>
      <p:cxnSp>
        <p:nvCxnSpPr>
          <p:cNvPr id="210" name="Google Shape;210;p9"/>
          <p:cNvCxnSpPr>
            <a:stCxn id="209" idx="1"/>
          </p:cNvCxnSpPr>
          <p:nvPr/>
        </p:nvCxnSpPr>
        <p:spPr>
          <a:xfrm rot="10800000">
            <a:off x="5405139" y="1158623"/>
            <a:ext cx="1671300" cy="262800"/>
          </a:xfrm>
          <a:prstGeom prst="straightConnector1">
            <a:avLst/>
          </a:prstGeom>
          <a:noFill/>
          <a:ln cap="flat" cmpd="sng" w="19050">
            <a:solidFill>
              <a:schemeClr val="accent1"/>
            </a:solidFill>
            <a:prstDash val="solid"/>
            <a:miter lim="800000"/>
            <a:headEnd len="sm" w="sm"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31B0877AE03854480FC574A68B37D74" ma:contentTypeVersion="15" ma:contentTypeDescription="Create a new document." ma:contentTypeScope="" ma:versionID="c95ab7109a75d4831bcd82e6f2f7034c">
  <xsd:schema xmlns:xsd="http://www.w3.org/2001/XMLSchema" xmlns:xs="http://www.w3.org/2001/XMLSchema" xmlns:p="http://schemas.microsoft.com/office/2006/metadata/properties" xmlns:ns2="e52e99af-e22b-4a66-9c8b-20198721f093" xmlns:ns3="1c1e1866-b0c4-4e07-91cc-633d9c28dc39" targetNamespace="http://schemas.microsoft.com/office/2006/metadata/properties" ma:root="true" ma:fieldsID="940c20d75c1a5b00912aefc1a56bf2c3" ns2:_="" ns3:_="">
    <xsd:import namespace="e52e99af-e22b-4a66-9c8b-20198721f093"/>
    <xsd:import namespace="1c1e1866-b0c4-4e07-91cc-633d9c28dc3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ObjectDetectorVersions" minOccurs="0"/>
                <xsd:element ref="ns2:MediaLengthInSecond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2e99af-e22b-4a66-9c8b-20198721f0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454beaa3-a1fb-4dfd-bbf1-cfc6f70e07ce"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BillingMetadata" ma:index="22"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c1e1866-b0c4-4e07-91cc-633d9c28dc39"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a5c0da12-cd0d-4e5b-a95e-12251753d4fb}" ma:internalName="TaxCatchAll" ma:showField="CatchAllData" ma:web="1c1e1866-b0c4-4e07-91cc-633d9c28dc39">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1c1e1866-b0c4-4e07-91cc-633d9c28dc39" xsi:nil="true"/>
    <lcf76f155ced4ddcb4097134ff3c332f xmlns="e52e99af-e22b-4a66-9c8b-20198721f09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B587D41A-FA84-4C12-8D57-A5D202CABAFC}"/>
</file>

<file path=customXml/itemProps2.xml><?xml version="1.0" encoding="utf-8"?>
<ds:datastoreItem xmlns:ds="http://schemas.openxmlformats.org/officeDocument/2006/customXml" ds:itemID="{9FD959D4-2252-4839-850B-0D5DECB0CB12}"/>
</file>

<file path=customXml/itemProps3.xml><?xml version="1.0" encoding="utf-8"?>
<ds:datastoreItem xmlns:ds="http://schemas.openxmlformats.org/officeDocument/2006/customXml" ds:itemID="{4E2668D9-7C04-49FB-8460-8E525B05BC78}"/>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Symeon Symeonidis</dc:creator>
  <dcterms:created xsi:type="dcterms:W3CDTF">2025-04-15T09:56:30Z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0x010100831B0877AE03854480FC574A68B37D74</vt:lpwstr>
  </property>
</Properties>
</file>